
<file path=[Content_Types].xml><?xml version="1.0" encoding="utf-8"?>
<Types xmlns="http://schemas.openxmlformats.org/package/2006/content-types">
  <Default Extension="png" ContentType="image/png"/>
  <Default Extension="jpeg" ContentType="image/jpeg"/>
  <Default Extension="dib"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03" r:id="rId2"/>
    <p:sldId id="290" r:id="rId3"/>
    <p:sldId id="292" r:id="rId4"/>
    <p:sldId id="294" r:id="rId5"/>
    <p:sldId id="295" r:id="rId6"/>
    <p:sldId id="296" r:id="rId7"/>
    <p:sldId id="281" r:id="rId8"/>
    <p:sldId id="305" r:id="rId9"/>
    <p:sldId id="283" r:id="rId10"/>
    <p:sldId id="284" r:id="rId11"/>
    <p:sldId id="285" r:id="rId12"/>
    <p:sldId id="286" r:id="rId13"/>
    <p:sldId id="287" r:id="rId14"/>
    <p:sldId id="288" r:id="rId15"/>
    <p:sldId id="289" r:id="rId16"/>
    <p:sldId id="30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34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15AC4F-9385-47B5-8451-AC445CB1F0D0}"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tr-TR"/>
        </a:p>
      </dgm:t>
    </dgm:pt>
    <dgm:pt modelId="{374630B5-969E-4138-8573-057846CB0C08}">
      <dgm:prSet phldrT="[Metin]"/>
      <dgm:spPr/>
      <dgm:t>
        <a:bodyPr/>
        <a:lstStyle/>
        <a:p>
          <a:r>
            <a:rPr lang="tr-TR" dirty="0" smtClean="0"/>
            <a:t>AKÜ</a:t>
          </a:r>
          <a:endParaRPr lang="tr-TR" dirty="0"/>
        </a:p>
      </dgm:t>
    </dgm:pt>
    <dgm:pt modelId="{D72D3388-9363-45E3-9AF2-8C4C4C88B969}" type="parTrans" cxnId="{27C093EA-30AF-4290-8181-B8FC37EA2527}">
      <dgm:prSet/>
      <dgm:spPr/>
      <dgm:t>
        <a:bodyPr/>
        <a:lstStyle/>
        <a:p>
          <a:endParaRPr lang="tr-TR"/>
        </a:p>
      </dgm:t>
    </dgm:pt>
    <dgm:pt modelId="{774A8DAC-1651-4F00-A7E1-28ED9951B20D}" type="sibTrans" cxnId="{27C093EA-30AF-4290-8181-B8FC37EA2527}">
      <dgm:prSet/>
      <dgm:spPr/>
      <dgm:t>
        <a:bodyPr/>
        <a:lstStyle/>
        <a:p>
          <a:endParaRPr lang="tr-TR"/>
        </a:p>
      </dgm:t>
    </dgm:pt>
    <dgm:pt modelId="{F092B08D-E349-427B-88A8-8DB5A990E5FB}">
      <dgm:prSet phldrT="[Metin]"/>
      <dgm:spPr/>
      <dgm:t>
        <a:bodyPr/>
        <a:lstStyle/>
        <a:p>
          <a:r>
            <a:rPr lang="tr-TR" dirty="0" smtClean="0"/>
            <a:t>Olası Zararın Önlenmesi</a:t>
          </a:r>
          <a:endParaRPr lang="tr-TR" dirty="0"/>
        </a:p>
      </dgm:t>
    </dgm:pt>
    <dgm:pt modelId="{EE5BC35F-7D48-4AC0-B038-7D1CA60A58B2}" type="parTrans" cxnId="{3C9BAD63-9849-49C5-8E4C-A515C48DBFCB}">
      <dgm:prSet/>
      <dgm:spPr/>
      <dgm:t>
        <a:bodyPr/>
        <a:lstStyle/>
        <a:p>
          <a:endParaRPr lang="tr-TR"/>
        </a:p>
      </dgm:t>
    </dgm:pt>
    <dgm:pt modelId="{2FB48272-12D7-4443-B20A-58E7E3FD83A6}" type="sibTrans" cxnId="{3C9BAD63-9849-49C5-8E4C-A515C48DBFCB}">
      <dgm:prSet/>
      <dgm:spPr/>
      <dgm:t>
        <a:bodyPr/>
        <a:lstStyle/>
        <a:p>
          <a:endParaRPr lang="tr-TR"/>
        </a:p>
      </dgm:t>
    </dgm:pt>
    <dgm:pt modelId="{551A91F4-10F7-4E9A-A188-44BFC0CD0F67}">
      <dgm:prSet phldrT="[Metin]"/>
      <dgm:spPr/>
      <dgm:t>
        <a:bodyPr/>
        <a:lstStyle/>
        <a:p>
          <a:r>
            <a:rPr lang="tr-TR" dirty="0" smtClean="0"/>
            <a:t>Yönetim Desteği</a:t>
          </a:r>
          <a:endParaRPr lang="tr-TR" dirty="0"/>
        </a:p>
      </dgm:t>
    </dgm:pt>
    <dgm:pt modelId="{8B71A29B-9291-4212-84FD-CFA086C38745}" type="parTrans" cxnId="{290E7A5F-2E33-45AA-968A-BDC2E93FA2DC}">
      <dgm:prSet/>
      <dgm:spPr/>
      <dgm:t>
        <a:bodyPr/>
        <a:lstStyle/>
        <a:p>
          <a:endParaRPr lang="tr-TR"/>
        </a:p>
      </dgm:t>
    </dgm:pt>
    <dgm:pt modelId="{B026D133-1BB2-4E10-846D-8F3790E4069C}" type="sibTrans" cxnId="{290E7A5F-2E33-45AA-968A-BDC2E93FA2DC}">
      <dgm:prSet/>
      <dgm:spPr/>
      <dgm:t>
        <a:bodyPr/>
        <a:lstStyle/>
        <a:p>
          <a:endParaRPr lang="tr-TR"/>
        </a:p>
      </dgm:t>
    </dgm:pt>
    <dgm:pt modelId="{257D7FE3-EDC8-47EE-AD62-0E8E4A9B2DED}">
      <dgm:prSet phldrT="[Metin]"/>
      <dgm:spPr/>
      <dgm:t>
        <a:bodyPr/>
        <a:lstStyle/>
        <a:p>
          <a:r>
            <a:rPr lang="tr-TR" dirty="0" smtClean="0"/>
            <a:t>Eğitim</a:t>
          </a:r>
          <a:endParaRPr lang="tr-TR" dirty="0"/>
        </a:p>
      </dgm:t>
    </dgm:pt>
    <dgm:pt modelId="{0FD0B91E-6878-47B6-9145-EC660E35E554}" type="parTrans" cxnId="{9FB4694F-D300-46F3-8501-8C04F8CF8FF0}">
      <dgm:prSet/>
      <dgm:spPr/>
      <dgm:t>
        <a:bodyPr/>
        <a:lstStyle/>
        <a:p>
          <a:endParaRPr lang="tr-TR"/>
        </a:p>
      </dgm:t>
    </dgm:pt>
    <dgm:pt modelId="{E5501C98-59B2-461D-A73E-3E47D5EB7CF3}" type="sibTrans" cxnId="{9FB4694F-D300-46F3-8501-8C04F8CF8FF0}">
      <dgm:prSet/>
      <dgm:spPr/>
      <dgm:t>
        <a:bodyPr/>
        <a:lstStyle/>
        <a:p>
          <a:endParaRPr lang="tr-TR"/>
        </a:p>
      </dgm:t>
    </dgm:pt>
    <dgm:pt modelId="{5AC169D6-D3B8-4194-BFE2-0929A5C6DDBA}">
      <dgm:prSet phldrT="[Metin]"/>
      <dgm:spPr/>
      <dgm:t>
        <a:bodyPr/>
        <a:lstStyle/>
        <a:p>
          <a:r>
            <a:rPr lang="tr-TR" dirty="0" smtClean="0"/>
            <a:t>Önleme ve Düzeltme</a:t>
          </a:r>
          <a:endParaRPr lang="tr-TR" dirty="0"/>
        </a:p>
      </dgm:t>
    </dgm:pt>
    <dgm:pt modelId="{8600F8DF-B9CE-4917-AFFF-6FA20895B051}" type="parTrans" cxnId="{67D8EAB3-EEFA-4C51-B43A-E8AD372A5CA5}">
      <dgm:prSet/>
      <dgm:spPr/>
      <dgm:t>
        <a:bodyPr/>
        <a:lstStyle/>
        <a:p>
          <a:endParaRPr lang="tr-TR"/>
        </a:p>
      </dgm:t>
    </dgm:pt>
    <dgm:pt modelId="{902B9CA5-3113-4E9C-A6D3-7F23980B3242}" type="sibTrans" cxnId="{67D8EAB3-EEFA-4C51-B43A-E8AD372A5CA5}">
      <dgm:prSet/>
      <dgm:spPr/>
      <dgm:t>
        <a:bodyPr/>
        <a:lstStyle/>
        <a:p>
          <a:endParaRPr lang="tr-TR"/>
        </a:p>
      </dgm:t>
    </dgm:pt>
    <dgm:pt modelId="{BB16C20C-7EB9-497C-8C96-9D9FE03ADBC7}">
      <dgm:prSet phldrT="[Metin]"/>
      <dgm:spPr/>
      <dgm:t>
        <a:bodyPr/>
        <a:lstStyle/>
        <a:p>
          <a:r>
            <a:rPr lang="tr-TR" dirty="0" smtClean="0"/>
            <a:t>Çalışanların Katılımı</a:t>
          </a:r>
          <a:endParaRPr lang="tr-TR" dirty="0"/>
        </a:p>
      </dgm:t>
    </dgm:pt>
    <dgm:pt modelId="{30554059-37EF-4E08-8984-8EDDDEA93434}" type="parTrans" cxnId="{5C2E9D06-DB16-460B-AD69-65696C07DCB1}">
      <dgm:prSet/>
      <dgm:spPr/>
      <dgm:t>
        <a:bodyPr/>
        <a:lstStyle/>
        <a:p>
          <a:endParaRPr lang="tr-TR"/>
        </a:p>
      </dgm:t>
    </dgm:pt>
    <dgm:pt modelId="{BFB91726-0BD5-4D60-8932-D01B2715DEDA}" type="sibTrans" cxnId="{5C2E9D06-DB16-460B-AD69-65696C07DCB1}">
      <dgm:prSet/>
      <dgm:spPr/>
      <dgm:t>
        <a:bodyPr/>
        <a:lstStyle/>
        <a:p>
          <a:endParaRPr lang="tr-TR"/>
        </a:p>
      </dgm:t>
    </dgm:pt>
    <dgm:pt modelId="{71535181-6239-4281-9400-682ACA96E445}">
      <dgm:prSet phldrT="[Metin]"/>
      <dgm:spPr/>
      <dgm:t>
        <a:bodyPr/>
        <a:lstStyle/>
        <a:p>
          <a:r>
            <a:rPr lang="tr-TR" dirty="0" smtClean="0"/>
            <a:t>Gözetim</a:t>
          </a:r>
          <a:endParaRPr lang="tr-TR" dirty="0"/>
        </a:p>
      </dgm:t>
    </dgm:pt>
    <dgm:pt modelId="{103E0A76-55E4-4DF6-A249-2D4CC7147B54}" type="parTrans" cxnId="{B9EA1617-131F-410D-B16B-AEE53D17C193}">
      <dgm:prSet/>
      <dgm:spPr/>
      <dgm:t>
        <a:bodyPr/>
        <a:lstStyle/>
        <a:p>
          <a:endParaRPr lang="tr-TR"/>
        </a:p>
      </dgm:t>
    </dgm:pt>
    <dgm:pt modelId="{9A693F4C-6062-44C6-A401-30206782BA7B}" type="sibTrans" cxnId="{B9EA1617-131F-410D-B16B-AEE53D17C193}">
      <dgm:prSet/>
      <dgm:spPr/>
      <dgm:t>
        <a:bodyPr/>
        <a:lstStyle/>
        <a:p>
          <a:endParaRPr lang="tr-TR"/>
        </a:p>
      </dgm:t>
    </dgm:pt>
    <dgm:pt modelId="{CCECCBAA-3481-4A42-A6FF-F2A9DB9F5539}">
      <dgm:prSet phldrT="[Metin]"/>
      <dgm:spPr/>
      <dgm:t>
        <a:bodyPr/>
        <a:lstStyle/>
        <a:p>
          <a:r>
            <a:rPr lang="tr-TR" dirty="0" smtClean="0"/>
            <a:t>Çevresel Yönetim</a:t>
          </a:r>
          <a:endParaRPr lang="tr-TR" dirty="0"/>
        </a:p>
      </dgm:t>
    </dgm:pt>
    <dgm:pt modelId="{177094B8-3AFF-4333-AF5D-8AE1F4C74A5A}" type="parTrans" cxnId="{3CCF6269-50C7-40FB-97DD-79A06B174602}">
      <dgm:prSet/>
      <dgm:spPr/>
      <dgm:t>
        <a:bodyPr/>
        <a:lstStyle/>
        <a:p>
          <a:endParaRPr lang="tr-TR"/>
        </a:p>
      </dgm:t>
    </dgm:pt>
    <dgm:pt modelId="{49FD9268-323F-4FD6-B5AA-DD92D88635F1}" type="sibTrans" cxnId="{3CCF6269-50C7-40FB-97DD-79A06B174602}">
      <dgm:prSet/>
      <dgm:spPr/>
      <dgm:t>
        <a:bodyPr/>
        <a:lstStyle/>
        <a:p>
          <a:endParaRPr lang="tr-TR"/>
        </a:p>
      </dgm:t>
    </dgm:pt>
    <dgm:pt modelId="{E4019E5D-B7B1-462F-86C4-610AD80638A7}" type="pres">
      <dgm:prSet presAssocID="{7B15AC4F-9385-47B5-8451-AC445CB1F0D0}" presName="cycle" presStyleCnt="0">
        <dgm:presLayoutVars>
          <dgm:chMax val="1"/>
          <dgm:dir/>
          <dgm:animLvl val="ctr"/>
          <dgm:resizeHandles val="exact"/>
        </dgm:presLayoutVars>
      </dgm:prSet>
      <dgm:spPr/>
      <dgm:t>
        <a:bodyPr/>
        <a:lstStyle/>
        <a:p>
          <a:endParaRPr lang="tr-TR"/>
        </a:p>
      </dgm:t>
    </dgm:pt>
    <dgm:pt modelId="{E834F03A-58D3-4EEA-91B3-E9C5831F3696}" type="pres">
      <dgm:prSet presAssocID="{374630B5-969E-4138-8573-057846CB0C08}" presName="centerShape" presStyleLbl="node0" presStyleIdx="0" presStyleCnt="1" custScaleX="156207" custScaleY="150247" custLinFactNeighborX="-85886" custLinFactNeighborY="-915"/>
      <dgm:spPr/>
      <dgm:t>
        <a:bodyPr/>
        <a:lstStyle/>
        <a:p>
          <a:endParaRPr lang="tr-TR"/>
        </a:p>
      </dgm:t>
    </dgm:pt>
    <dgm:pt modelId="{A63E590E-A2CC-44FA-887B-B8B032D67FAC}" type="pres">
      <dgm:prSet presAssocID="{EE5BC35F-7D48-4AC0-B038-7D1CA60A58B2}" presName="Name9" presStyleLbl="parChTrans1D2" presStyleIdx="0" presStyleCnt="7"/>
      <dgm:spPr/>
      <dgm:t>
        <a:bodyPr/>
        <a:lstStyle/>
        <a:p>
          <a:endParaRPr lang="tr-TR"/>
        </a:p>
      </dgm:t>
    </dgm:pt>
    <dgm:pt modelId="{566E8167-52E6-4920-BBA7-594F487A4698}" type="pres">
      <dgm:prSet presAssocID="{EE5BC35F-7D48-4AC0-B038-7D1CA60A58B2}" presName="connTx" presStyleLbl="parChTrans1D2" presStyleIdx="0" presStyleCnt="7"/>
      <dgm:spPr/>
      <dgm:t>
        <a:bodyPr/>
        <a:lstStyle/>
        <a:p>
          <a:endParaRPr lang="tr-TR"/>
        </a:p>
      </dgm:t>
    </dgm:pt>
    <dgm:pt modelId="{1D633B46-0FF4-42F2-AE57-C34377ABAA67}" type="pres">
      <dgm:prSet presAssocID="{F092B08D-E349-427B-88A8-8DB5A990E5FB}" presName="node" presStyleLbl="node1" presStyleIdx="0" presStyleCnt="7" custRadScaleRad="107493" custRadScaleInc="70255">
        <dgm:presLayoutVars>
          <dgm:bulletEnabled val="1"/>
        </dgm:presLayoutVars>
      </dgm:prSet>
      <dgm:spPr/>
      <dgm:t>
        <a:bodyPr/>
        <a:lstStyle/>
        <a:p>
          <a:endParaRPr lang="tr-TR"/>
        </a:p>
      </dgm:t>
    </dgm:pt>
    <dgm:pt modelId="{DC8FB240-7FD7-4595-BF2D-9044A92C1CEF}" type="pres">
      <dgm:prSet presAssocID="{8B71A29B-9291-4212-84FD-CFA086C38745}" presName="Name9" presStyleLbl="parChTrans1D2" presStyleIdx="1" presStyleCnt="7"/>
      <dgm:spPr/>
      <dgm:t>
        <a:bodyPr/>
        <a:lstStyle/>
        <a:p>
          <a:endParaRPr lang="tr-TR"/>
        </a:p>
      </dgm:t>
    </dgm:pt>
    <dgm:pt modelId="{E9B77086-455D-472B-9C2B-3B09CE9EA705}" type="pres">
      <dgm:prSet presAssocID="{8B71A29B-9291-4212-84FD-CFA086C38745}" presName="connTx" presStyleLbl="parChTrans1D2" presStyleIdx="1" presStyleCnt="7"/>
      <dgm:spPr/>
      <dgm:t>
        <a:bodyPr/>
        <a:lstStyle/>
        <a:p>
          <a:endParaRPr lang="tr-TR"/>
        </a:p>
      </dgm:t>
    </dgm:pt>
    <dgm:pt modelId="{6B0B53D0-F311-4AB4-A687-D136B71B4789}" type="pres">
      <dgm:prSet presAssocID="{551A91F4-10F7-4E9A-A188-44BFC0CD0F67}" presName="node" presStyleLbl="node1" presStyleIdx="1" presStyleCnt="7" custRadScaleRad="165303" custRadScaleInc="20362">
        <dgm:presLayoutVars>
          <dgm:bulletEnabled val="1"/>
        </dgm:presLayoutVars>
      </dgm:prSet>
      <dgm:spPr/>
      <dgm:t>
        <a:bodyPr/>
        <a:lstStyle/>
        <a:p>
          <a:endParaRPr lang="tr-TR"/>
        </a:p>
      </dgm:t>
    </dgm:pt>
    <dgm:pt modelId="{6AC2B387-0BC0-4E94-B33C-66A493DE2DC1}" type="pres">
      <dgm:prSet presAssocID="{0FD0B91E-6878-47B6-9145-EC660E35E554}" presName="Name9" presStyleLbl="parChTrans1D2" presStyleIdx="2" presStyleCnt="7"/>
      <dgm:spPr/>
      <dgm:t>
        <a:bodyPr/>
        <a:lstStyle/>
        <a:p>
          <a:endParaRPr lang="tr-TR"/>
        </a:p>
      </dgm:t>
    </dgm:pt>
    <dgm:pt modelId="{CB74B488-399F-4DD1-981A-BA8FD78FAD99}" type="pres">
      <dgm:prSet presAssocID="{0FD0B91E-6878-47B6-9145-EC660E35E554}" presName="connTx" presStyleLbl="parChTrans1D2" presStyleIdx="2" presStyleCnt="7"/>
      <dgm:spPr/>
      <dgm:t>
        <a:bodyPr/>
        <a:lstStyle/>
        <a:p>
          <a:endParaRPr lang="tr-TR"/>
        </a:p>
      </dgm:t>
    </dgm:pt>
    <dgm:pt modelId="{71EE9CB8-9E59-4035-98F0-AA6D786F00CE}" type="pres">
      <dgm:prSet presAssocID="{257D7FE3-EDC8-47EE-AD62-0E8E4A9B2DED}" presName="node" presStyleLbl="node1" presStyleIdx="2" presStyleCnt="7" custRadScaleRad="140009" custRadScaleInc="-60627">
        <dgm:presLayoutVars>
          <dgm:bulletEnabled val="1"/>
        </dgm:presLayoutVars>
      </dgm:prSet>
      <dgm:spPr/>
      <dgm:t>
        <a:bodyPr/>
        <a:lstStyle/>
        <a:p>
          <a:endParaRPr lang="tr-TR"/>
        </a:p>
      </dgm:t>
    </dgm:pt>
    <dgm:pt modelId="{A93BC87B-3DF7-4403-8FBB-6A50A6830053}" type="pres">
      <dgm:prSet presAssocID="{8600F8DF-B9CE-4917-AFFF-6FA20895B051}" presName="Name9" presStyleLbl="parChTrans1D2" presStyleIdx="3" presStyleCnt="7"/>
      <dgm:spPr/>
      <dgm:t>
        <a:bodyPr/>
        <a:lstStyle/>
        <a:p>
          <a:endParaRPr lang="tr-TR"/>
        </a:p>
      </dgm:t>
    </dgm:pt>
    <dgm:pt modelId="{F9E8C043-440E-43E1-80E3-213E1662424D}" type="pres">
      <dgm:prSet presAssocID="{8600F8DF-B9CE-4917-AFFF-6FA20895B051}" presName="connTx" presStyleLbl="parChTrans1D2" presStyleIdx="3" presStyleCnt="7"/>
      <dgm:spPr/>
      <dgm:t>
        <a:bodyPr/>
        <a:lstStyle/>
        <a:p>
          <a:endParaRPr lang="tr-TR"/>
        </a:p>
      </dgm:t>
    </dgm:pt>
    <dgm:pt modelId="{9F18B5DD-C84C-4B0E-B903-FFE8F5B7BBD4}" type="pres">
      <dgm:prSet presAssocID="{5AC169D6-D3B8-4194-BFE2-0929A5C6DDBA}" presName="node" presStyleLbl="node1" presStyleIdx="3" presStyleCnt="7" custRadScaleRad="149547" custRadScaleInc="-148520">
        <dgm:presLayoutVars>
          <dgm:bulletEnabled val="1"/>
        </dgm:presLayoutVars>
      </dgm:prSet>
      <dgm:spPr/>
      <dgm:t>
        <a:bodyPr/>
        <a:lstStyle/>
        <a:p>
          <a:endParaRPr lang="tr-TR"/>
        </a:p>
      </dgm:t>
    </dgm:pt>
    <dgm:pt modelId="{79A4871C-2B44-466D-8D08-1DF615FE477B}" type="pres">
      <dgm:prSet presAssocID="{30554059-37EF-4E08-8984-8EDDDEA93434}" presName="Name9" presStyleLbl="parChTrans1D2" presStyleIdx="4" presStyleCnt="7"/>
      <dgm:spPr/>
      <dgm:t>
        <a:bodyPr/>
        <a:lstStyle/>
        <a:p>
          <a:endParaRPr lang="tr-TR"/>
        </a:p>
      </dgm:t>
    </dgm:pt>
    <dgm:pt modelId="{D0D2505F-ED88-411B-A646-4F715A6FF60A}" type="pres">
      <dgm:prSet presAssocID="{30554059-37EF-4E08-8984-8EDDDEA93434}" presName="connTx" presStyleLbl="parChTrans1D2" presStyleIdx="4" presStyleCnt="7"/>
      <dgm:spPr/>
      <dgm:t>
        <a:bodyPr/>
        <a:lstStyle/>
        <a:p>
          <a:endParaRPr lang="tr-TR"/>
        </a:p>
      </dgm:t>
    </dgm:pt>
    <dgm:pt modelId="{B11A851C-E43A-4DF6-992B-6E68F2F20631}" type="pres">
      <dgm:prSet presAssocID="{BB16C20C-7EB9-497C-8C96-9D9FE03ADBC7}" presName="node" presStyleLbl="node1" presStyleIdx="4" presStyleCnt="7" custRadScaleRad="88803" custRadScaleInc="-185740">
        <dgm:presLayoutVars>
          <dgm:bulletEnabled val="1"/>
        </dgm:presLayoutVars>
      </dgm:prSet>
      <dgm:spPr/>
      <dgm:t>
        <a:bodyPr/>
        <a:lstStyle/>
        <a:p>
          <a:endParaRPr lang="tr-TR"/>
        </a:p>
      </dgm:t>
    </dgm:pt>
    <dgm:pt modelId="{7AEC67EC-9B7D-4EBB-BB28-F85E68E80A36}" type="pres">
      <dgm:prSet presAssocID="{103E0A76-55E4-4DF6-A249-2D4CC7147B54}" presName="Name9" presStyleLbl="parChTrans1D2" presStyleIdx="5" presStyleCnt="7"/>
      <dgm:spPr/>
      <dgm:t>
        <a:bodyPr/>
        <a:lstStyle/>
        <a:p>
          <a:endParaRPr lang="tr-TR"/>
        </a:p>
      </dgm:t>
    </dgm:pt>
    <dgm:pt modelId="{633A07E9-48EB-4663-AA30-BAE55D82E6FF}" type="pres">
      <dgm:prSet presAssocID="{103E0A76-55E4-4DF6-A249-2D4CC7147B54}" presName="connTx" presStyleLbl="parChTrans1D2" presStyleIdx="5" presStyleCnt="7"/>
      <dgm:spPr/>
      <dgm:t>
        <a:bodyPr/>
        <a:lstStyle/>
        <a:p>
          <a:endParaRPr lang="tr-TR"/>
        </a:p>
      </dgm:t>
    </dgm:pt>
    <dgm:pt modelId="{013B0F3C-3CD4-4D52-8CB8-17DD432A819A}" type="pres">
      <dgm:prSet presAssocID="{71535181-6239-4281-9400-682ACA96E445}" presName="node" presStyleLbl="node1" presStyleIdx="5" presStyleCnt="7" custRadScaleRad="104530" custRadScaleInc="-152011">
        <dgm:presLayoutVars>
          <dgm:bulletEnabled val="1"/>
        </dgm:presLayoutVars>
      </dgm:prSet>
      <dgm:spPr/>
      <dgm:t>
        <a:bodyPr/>
        <a:lstStyle/>
        <a:p>
          <a:endParaRPr lang="tr-TR"/>
        </a:p>
      </dgm:t>
    </dgm:pt>
    <dgm:pt modelId="{643CD991-976A-4B51-BDE0-7DE71EDA046F}" type="pres">
      <dgm:prSet presAssocID="{177094B8-3AFF-4333-AF5D-8AE1F4C74A5A}" presName="Name9" presStyleLbl="parChTrans1D2" presStyleIdx="6" presStyleCnt="7"/>
      <dgm:spPr/>
      <dgm:t>
        <a:bodyPr/>
        <a:lstStyle/>
        <a:p>
          <a:endParaRPr lang="tr-TR"/>
        </a:p>
      </dgm:t>
    </dgm:pt>
    <dgm:pt modelId="{935120E8-13C4-44B0-A237-D5A79B0B4087}" type="pres">
      <dgm:prSet presAssocID="{177094B8-3AFF-4333-AF5D-8AE1F4C74A5A}" presName="connTx" presStyleLbl="parChTrans1D2" presStyleIdx="6" presStyleCnt="7"/>
      <dgm:spPr/>
      <dgm:t>
        <a:bodyPr/>
        <a:lstStyle/>
        <a:p>
          <a:endParaRPr lang="tr-TR"/>
        </a:p>
      </dgm:t>
    </dgm:pt>
    <dgm:pt modelId="{4E6E38A5-0DF3-477A-AF8A-04A453ECDDF9}" type="pres">
      <dgm:prSet presAssocID="{CCECCBAA-3481-4A42-A6FF-F2A9DB9F5539}" presName="node" presStyleLbl="node1" presStyleIdx="6" presStyleCnt="7" custRadScaleRad="118790" custRadScaleInc="78410">
        <dgm:presLayoutVars>
          <dgm:bulletEnabled val="1"/>
        </dgm:presLayoutVars>
      </dgm:prSet>
      <dgm:spPr/>
      <dgm:t>
        <a:bodyPr/>
        <a:lstStyle/>
        <a:p>
          <a:endParaRPr lang="tr-TR"/>
        </a:p>
      </dgm:t>
    </dgm:pt>
  </dgm:ptLst>
  <dgm:cxnLst>
    <dgm:cxn modelId="{47A329A2-CE27-46DC-91EA-AE21ECF97EA9}" type="presOf" srcId="{8600F8DF-B9CE-4917-AFFF-6FA20895B051}" destId="{A93BC87B-3DF7-4403-8FBB-6A50A6830053}" srcOrd="0" destOrd="0" presId="urn:microsoft.com/office/officeart/2005/8/layout/radial1"/>
    <dgm:cxn modelId="{9351C439-7662-4D6D-ACC8-79681785BE7D}" type="presOf" srcId="{103E0A76-55E4-4DF6-A249-2D4CC7147B54}" destId="{633A07E9-48EB-4663-AA30-BAE55D82E6FF}" srcOrd="1" destOrd="0" presId="urn:microsoft.com/office/officeart/2005/8/layout/radial1"/>
    <dgm:cxn modelId="{8F20409C-9F0C-4BED-B1CF-6CB9416201F8}" type="presOf" srcId="{30554059-37EF-4E08-8984-8EDDDEA93434}" destId="{D0D2505F-ED88-411B-A646-4F715A6FF60A}" srcOrd="1" destOrd="0" presId="urn:microsoft.com/office/officeart/2005/8/layout/radial1"/>
    <dgm:cxn modelId="{9FB4694F-D300-46F3-8501-8C04F8CF8FF0}" srcId="{374630B5-969E-4138-8573-057846CB0C08}" destId="{257D7FE3-EDC8-47EE-AD62-0E8E4A9B2DED}" srcOrd="2" destOrd="0" parTransId="{0FD0B91E-6878-47B6-9145-EC660E35E554}" sibTransId="{E5501C98-59B2-461D-A73E-3E47D5EB7CF3}"/>
    <dgm:cxn modelId="{0473377F-3425-4F34-B556-0DE883D5FFF1}" type="presOf" srcId="{BB16C20C-7EB9-497C-8C96-9D9FE03ADBC7}" destId="{B11A851C-E43A-4DF6-992B-6E68F2F20631}" srcOrd="0" destOrd="0" presId="urn:microsoft.com/office/officeart/2005/8/layout/radial1"/>
    <dgm:cxn modelId="{5C2E9D06-DB16-460B-AD69-65696C07DCB1}" srcId="{374630B5-969E-4138-8573-057846CB0C08}" destId="{BB16C20C-7EB9-497C-8C96-9D9FE03ADBC7}" srcOrd="4" destOrd="0" parTransId="{30554059-37EF-4E08-8984-8EDDDEA93434}" sibTransId="{BFB91726-0BD5-4D60-8932-D01B2715DEDA}"/>
    <dgm:cxn modelId="{27C093EA-30AF-4290-8181-B8FC37EA2527}" srcId="{7B15AC4F-9385-47B5-8451-AC445CB1F0D0}" destId="{374630B5-969E-4138-8573-057846CB0C08}" srcOrd="0" destOrd="0" parTransId="{D72D3388-9363-45E3-9AF2-8C4C4C88B969}" sibTransId="{774A8DAC-1651-4F00-A7E1-28ED9951B20D}"/>
    <dgm:cxn modelId="{290E7A5F-2E33-45AA-968A-BDC2E93FA2DC}" srcId="{374630B5-969E-4138-8573-057846CB0C08}" destId="{551A91F4-10F7-4E9A-A188-44BFC0CD0F67}" srcOrd="1" destOrd="0" parTransId="{8B71A29B-9291-4212-84FD-CFA086C38745}" sibTransId="{B026D133-1BB2-4E10-846D-8F3790E4069C}"/>
    <dgm:cxn modelId="{E918F1DA-89B8-49E6-B872-1B0AD22A613A}" type="presOf" srcId="{551A91F4-10F7-4E9A-A188-44BFC0CD0F67}" destId="{6B0B53D0-F311-4AB4-A687-D136B71B4789}" srcOrd="0" destOrd="0" presId="urn:microsoft.com/office/officeart/2005/8/layout/radial1"/>
    <dgm:cxn modelId="{36968B83-6364-48C8-BB6A-3A3FF781F1D4}" type="presOf" srcId="{30554059-37EF-4E08-8984-8EDDDEA93434}" destId="{79A4871C-2B44-466D-8D08-1DF615FE477B}" srcOrd="0" destOrd="0" presId="urn:microsoft.com/office/officeart/2005/8/layout/radial1"/>
    <dgm:cxn modelId="{CC37F6B3-50CA-43C9-AF47-B34C06F33521}" type="presOf" srcId="{F092B08D-E349-427B-88A8-8DB5A990E5FB}" destId="{1D633B46-0FF4-42F2-AE57-C34377ABAA67}" srcOrd="0" destOrd="0" presId="urn:microsoft.com/office/officeart/2005/8/layout/radial1"/>
    <dgm:cxn modelId="{D6A3057D-7F14-4CBC-ABA9-B85C031DC2FC}" type="presOf" srcId="{71535181-6239-4281-9400-682ACA96E445}" destId="{013B0F3C-3CD4-4D52-8CB8-17DD432A819A}" srcOrd="0" destOrd="0" presId="urn:microsoft.com/office/officeart/2005/8/layout/radial1"/>
    <dgm:cxn modelId="{67D8EAB3-EEFA-4C51-B43A-E8AD372A5CA5}" srcId="{374630B5-969E-4138-8573-057846CB0C08}" destId="{5AC169D6-D3B8-4194-BFE2-0929A5C6DDBA}" srcOrd="3" destOrd="0" parTransId="{8600F8DF-B9CE-4917-AFFF-6FA20895B051}" sibTransId="{902B9CA5-3113-4E9C-A6D3-7F23980B3242}"/>
    <dgm:cxn modelId="{7AE8EB7A-1A4E-4484-8D9E-428A05FA9318}" type="presOf" srcId="{257D7FE3-EDC8-47EE-AD62-0E8E4A9B2DED}" destId="{71EE9CB8-9E59-4035-98F0-AA6D786F00CE}" srcOrd="0" destOrd="0" presId="urn:microsoft.com/office/officeart/2005/8/layout/radial1"/>
    <dgm:cxn modelId="{93345AC2-530A-4FF3-92B1-E2B66E74CE6C}" type="presOf" srcId="{8600F8DF-B9CE-4917-AFFF-6FA20895B051}" destId="{F9E8C043-440E-43E1-80E3-213E1662424D}" srcOrd="1" destOrd="0" presId="urn:microsoft.com/office/officeart/2005/8/layout/radial1"/>
    <dgm:cxn modelId="{1CFB15ED-28AA-41F6-9865-7B28B13A5BA7}" type="presOf" srcId="{177094B8-3AFF-4333-AF5D-8AE1F4C74A5A}" destId="{935120E8-13C4-44B0-A237-D5A79B0B4087}" srcOrd="1" destOrd="0" presId="urn:microsoft.com/office/officeart/2005/8/layout/radial1"/>
    <dgm:cxn modelId="{85A4218D-38E5-4A3F-9586-FE550F395FBC}" type="presOf" srcId="{EE5BC35F-7D48-4AC0-B038-7D1CA60A58B2}" destId="{A63E590E-A2CC-44FA-887B-B8B032D67FAC}" srcOrd="0" destOrd="0" presId="urn:microsoft.com/office/officeart/2005/8/layout/radial1"/>
    <dgm:cxn modelId="{3CCF6269-50C7-40FB-97DD-79A06B174602}" srcId="{374630B5-969E-4138-8573-057846CB0C08}" destId="{CCECCBAA-3481-4A42-A6FF-F2A9DB9F5539}" srcOrd="6" destOrd="0" parTransId="{177094B8-3AFF-4333-AF5D-8AE1F4C74A5A}" sibTransId="{49FD9268-323F-4FD6-B5AA-DD92D88635F1}"/>
    <dgm:cxn modelId="{C0815F3A-66FB-4B0D-81E4-E74D0B376546}" type="presOf" srcId="{5AC169D6-D3B8-4194-BFE2-0929A5C6DDBA}" destId="{9F18B5DD-C84C-4B0E-B903-FFE8F5B7BBD4}" srcOrd="0" destOrd="0" presId="urn:microsoft.com/office/officeart/2005/8/layout/radial1"/>
    <dgm:cxn modelId="{AD250EEA-C248-414A-B6BC-6242E3D9A114}" type="presOf" srcId="{0FD0B91E-6878-47B6-9145-EC660E35E554}" destId="{6AC2B387-0BC0-4E94-B33C-66A493DE2DC1}" srcOrd="0" destOrd="0" presId="urn:microsoft.com/office/officeart/2005/8/layout/radial1"/>
    <dgm:cxn modelId="{B9EA1617-131F-410D-B16B-AEE53D17C193}" srcId="{374630B5-969E-4138-8573-057846CB0C08}" destId="{71535181-6239-4281-9400-682ACA96E445}" srcOrd="5" destOrd="0" parTransId="{103E0A76-55E4-4DF6-A249-2D4CC7147B54}" sibTransId="{9A693F4C-6062-44C6-A401-30206782BA7B}"/>
    <dgm:cxn modelId="{12156922-4CFB-4A4A-8417-CAD87D3E5782}" type="presOf" srcId="{8B71A29B-9291-4212-84FD-CFA086C38745}" destId="{DC8FB240-7FD7-4595-BF2D-9044A92C1CEF}" srcOrd="0" destOrd="0" presId="urn:microsoft.com/office/officeart/2005/8/layout/radial1"/>
    <dgm:cxn modelId="{AA988CB9-90A0-49AD-B3D5-ABF2E2DAB4E1}" type="presOf" srcId="{8B71A29B-9291-4212-84FD-CFA086C38745}" destId="{E9B77086-455D-472B-9C2B-3B09CE9EA705}" srcOrd="1" destOrd="0" presId="urn:microsoft.com/office/officeart/2005/8/layout/radial1"/>
    <dgm:cxn modelId="{3C9BAD63-9849-49C5-8E4C-A515C48DBFCB}" srcId="{374630B5-969E-4138-8573-057846CB0C08}" destId="{F092B08D-E349-427B-88A8-8DB5A990E5FB}" srcOrd="0" destOrd="0" parTransId="{EE5BC35F-7D48-4AC0-B038-7D1CA60A58B2}" sibTransId="{2FB48272-12D7-4443-B20A-58E7E3FD83A6}"/>
    <dgm:cxn modelId="{85359A2C-E5C2-4B6B-B4F1-3FB518742C25}" type="presOf" srcId="{177094B8-3AFF-4333-AF5D-8AE1F4C74A5A}" destId="{643CD991-976A-4B51-BDE0-7DE71EDA046F}" srcOrd="0" destOrd="0" presId="urn:microsoft.com/office/officeart/2005/8/layout/radial1"/>
    <dgm:cxn modelId="{B25DF5DB-A3CC-4C5B-8CDB-AD8ACDBA0619}" type="presOf" srcId="{CCECCBAA-3481-4A42-A6FF-F2A9DB9F5539}" destId="{4E6E38A5-0DF3-477A-AF8A-04A453ECDDF9}" srcOrd="0" destOrd="0" presId="urn:microsoft.com/office/officeart/2005/8/layout/radial1"/>
    <dgm:cxn modelId="{9EAE3A5A-7343-4586-9434-D1E1E8517F00}" type="presOf" srcId="{EE5BC35F-7D48-4AC0-B038-7D1CA60A58B2}" destId="{566E8167-52E6-4920-BBA7-594F487A4698}" srcOrd="1" destOrd="0" presId="urn:microsoft.com/office/officeart/2005/8/layout/radial1"/>
    <dgm:cxn modelId="{079A2F51-5831-4FCB-95CC-42ADB163D3E7}" type="presOf" srcId="{374630B5-969E-4138-8573-057846CB0C08}" destId="{E834F03A-58D3-4EEA-91B3-E9C5831F3696}" srcOrd="0" destOrd="0" presId="urn:microsoft.com/office/officeart/2005/8/layout/radial1"/>
    <dgm:cxn modelId="{98AFFA86-A2B7-4B2D-B349-80B38FA15391}" type="presOf" srcId="{103E0A76-55E4-4DF6-A249-2D4CC7147B54}" destId="{7AEC67EC-9B7D-4EBB-BB28-F85E68E80A36}" srcOrd="0" destOrd="0" presId="urn:microsoft.com/office/officeart/2005/8/layout/radial1"/>
    <dgm:cxn modelId="{BEBC6B88-37A9-45A0-92E7-63B366B21099}" type="presOf" srcId="{0FD0B91E-6878-47B6-9145-EC660E35E554}" destId="{CB74B488-399F-4DD1-981A-BA8FD78FAD99}" srcOrd="1" destOrd="0" presId="urn:microsoft.com/office/officeart/2005/8/layout/radial1"/>
    <dgm:cxn modelId="{7A55932F-2F18-433E-943D-41FBBE849CCC}" type="presOf" srcId="{7B15AC4F-9385-47B5-8451-AC445CB1F0D0}" destId="{E4019E5D-B7B1-462F-86C4-610AD80638A7}" srcOrd="0" destOrd="0" presId="urn:microsoft.com/office/officeart/2005/8/layout/radial1"/>
    <dgm:cxn modelId="{C7A310AE-D4DC-4D8C-B585-EDBBB90A9591}" type="presParOf" srcId="{E4019E5D-B7B1-462F-86C4-610AD80638A7}" destId="{E834F03A-58D3-4EEA-91B3-E9C5831F3696}" srcOrd="0" destOrd="0" presId="urn:microsoft.com/office/officeart/2005/8/layout/radial1"/>
    <dgm:cxn modelId="{F0EB48F9-3AC0-43A4-B883-A4DD9EAD9024}" type="presParOf" srcId="{E4019E5D-B7B1-462F-86C4-610AD80638A7}" destId="{A63E590E-A2CC-44FA-887B-B8B032D67FAC}" srcOrd="1" destOrd="0" presId="urn:microsoft.com/office/officeart/2005/8/layout/radial1"/>
    <dgm:cxn modelId="{B8941AEE-E057-45B8-A369-8DD288084E07}" type="presParOf" srcId="{A63E590E-A2CC-44FA-887B-B8B032D67FAC}" destId="{566E8167-52E6-4920-BBA7-594F487A4698}" srcOrd="0" destOrd="0" presId="urn:microsoft.com/office/officeart/2005/8/layout/radial1"/>
    <dgm:cxn modelId="{ACA10908-F2D2-47BE-9141-89E1348990BB}" type="presParOf" srcId="{E4019E5D-B7B1-462F-86C4-610AD80638A7}" destId="{1D633B46-0FF4-42F2-AE57-C34377ABAA67}" srcOrd="2" destOrd="0" presId="urn:microsoft.com/office/officeart/2005/8/layout/radial1"/>
    <dgm:cxn modelId="{1D0582AF-68D6-4BDC-8806-DB29225B04B8}" type="presParOf" srcId="{E4019E5D-B7B1-462F-86C4-610AD80638A7}" destId="{DC8FB240-7FD7-4595-BF2D-9044A92C1CEF}" srcOrd="3" destOrd="0" presId="urn:microsoft.com/office/officeart/2005/8/layout/radial1"/>
    <dgm:cxn modelId="{130701EC-C0E8-4F30-ACCB-D2BB08D03577}" type="presParOf" srcId="{DC8FB240-7FD7-4595-BF2D-9044A92C1CEF}" destId="{E9B77086-455D-472B-9C2B-3B09CE9EA705}" srcOrd="0" destOrd="0" presId="urn:microsoft.com/office/officeart/2005/8/layout/radial1"/>
    <dgm:cxn modelId="{CBDB7023-872F-486E-9C01-836310ABE49E}" type="presParOf" srcId="{E4019E5D-B7B1-462F-86C4-610AD80638A7}" destId="{6B0B53D0-F311-4AB4-A687-D136B71B4789}" srcOrd="4" destOrd="0" presId="urn:microsoft.com/office/officeart/2005/8/layout/radial1"/>
    <dgm:cxn modelId="{B30218B6-502B-4C94-BCAC-0679FA1932CF}" type="presParOf" srcId="{E4019E5D-B7B1-462F-86C4-610AD80638A7}" destId="{6AC2B387-0BC0-4E94-B33C-66A493DE2DC1}" srcOrd="5" destOrd="0" presId="urn:microsoft.com/office/officeart/2005/8/layout/radial1"/>
    <dgm:cxn modelId="{9ED63012-B74B-4F6D-9FBE-19DAFF67D06F}" type="presParOf" srcId="{6AC2B387-0BC0-4E94-B33C-66A493DE2DC1}" destId="{CB74B488-399F-4DD1-981A-BA8FD78FAD99}" srcOrd="0" destOrd="0" presId="urn:microsoft.com/office/officeart/2005/8/layout/radial1"/>
    <dgm:cxn modelId="{ACC3D36F-2C11-486F-995E-69108397081B}" type="presParOf" srcId="{E4019E5D-B7B1-462F-86C4-610AD80638A7}" destId="{71EE9CB8-9E59-4035-98F0-AA6D786F00CE}" srcOrd="6" destOrd="0" presId="urn:microsoft.com/office/officeart/2005/8/layout/radial1"/>
    <dgm:cxn modelId="{EAF4D079-9A20-4AC3-9CD1-E1F3A8282F33}" type="presParOf" srcId="{E4019E5D-B7B1-462F-86C4-610AD80638A7}" destId="{A93BC87B-3DF7-4403-8FBB-6A50A6830053}" srcOrd="7" destOrd="0" presId="urn:microsoft.com/office/officeart/2005/8/layout/radial1"/>
    <dgm:cxn modelId="{5C65ABA8-15DA-4999-82A2-C4AEF86B2B69}" type="presParOf" srcId="{A93BC87B-3DF7-4403-8FBB-6A50A6830053}" destId="{F9E8C043-440E-43E1-80E3-213E1662424D}" srcOrd="0" destOrd="0" presId="urn:microsoft.com/office/officeart/2005/8/layout/radial1"/>
    <dgm:cxn modelId="{CB58D1A0-DC4B-430F-B900-A27ACD3C82B6}" type="presParOf" srcId="{E4019E5D-B7B1-462F-86C4-610AD80638A7}" destId="{9F18B5DD-C84C-4B0E-B903-FFE8F5B7BBD4}" srcOrd="8" destOrd="0" presId="urn:microsoft.com/office/officeart/2005/8/layout/radial1"/>
    <dgm:cxn modelId="{CE0FF155-1BC4-474C-A4B0-171E6751EADC}" type="presParOf" srcId="{E4019E5D-B7B1-462F-86C4-610AD80638A7}" destId="{79A4871C-2B44-466D-8D08-1DF615FE477B}" srcOrd="9" destOrd="0" presId="urn:microsoft.com/office/officeart/2005/8/layout/radial1"/>
    <dgm:cxn modelId="{B9881B95-35E7-49AB-B6D4-F2453ECCAA23}" type="presParOf" srcId="{79A4871C-2B44-466D-8D08-1DF615FE477B}" destId="{D0D2505F-ED88-411B-A646-4F715A6FF60A}" srcOrd="0" destOrd="0" presId="urn:microsoft.com/office/officeart/2005/8/layout/radial1"/>
    <dgm:cxn modelId="{4C71F505-502E-4916-ACA0-D424C054ABCF}" type="presParOf" srcId="{E4019E5D-B7B1-462F-86C4-610AD80638A7}" destId="{B11A851C-E43A-4DF6-992B-6E68F2F20631}" srcOrd="10" destOrd="0" presId="urn:microsoft.com/office/officeart/2005/8/layout/radial1"/>
    <dgm:cxn modelId="{737A34AF-A2EA-4C72-B5E6-68BEB4AFBDA2}" type="presParOf" srcId="{E4019E5D-B7B1-462F-86C4-610AD80638A7}" destId="{7AEC67EC-9B7D-4EBB-BB28-F85E68E80A36}" srcOrd="11" destOrd="0" presId="urn:microsoft.com/office/officeart/2005/8/layout/radial1"/>
    <dgm:cxn modelId="{B17D3E93-846C-4C99-AF9E-D6C13CFE25EB}" type="presParOf" srcId="{7AEC67EC-9B7D-4EBB-BB28-F85E68E80A36}" destId="{633A07E9-48EB-4663-AA30-BAE55D82E6FF}" srcOrd="0" destOrd="0" presId="urn:microsoft.com/office/officeart/2005/8/layout/radial1"/>
    <dgm:cxn modelId="{AA8AAC19-66DB-46AD-BA9A-0DC2E4835B60}" type="presParOf" srcId="{E4019E5D-B7B1-462F-86C4-610AD80638A7}" destId="{013B0F3C-3CD4-4D52-8CB8-17DD432A819A}" srcOrd="12" destOrd="0" presId="urn:microsoft.com/office/officeart/2005/8/layout/radial1"/>
    <dgm:cxn modelId="{AA2D157B-8757-4C4B-AE49-664B4E8DC504}" type="presParOf" srcId="{E4019E5D-B7B1-462F-86C4-610AD80638A7}" destId="{643CD991-976A-4B51-BDE0-7DE71EDA046F}" srcOrd="13" destOrd="0" presId="urn:microsoft.com/office/officeart/2005/8/layout/radial1"/>
    <dgm:cxn modelId="{A3442BED-066E-45CE-BBA8-5A864EE8921F}" type="presParOf" srcId="{643CD991-976A-4B51-BDE0-7DE71EDA046F}" destId="{935120E8-13C4-44B0-A237-D5A79B0B4087}" srcOrd="0" destOrd="0" presId="urn:microsoft.com/office/officeart/2005/8/layout/radial1"/>
    <dgm:cxn modelId="{B264E316-77B9-4493-BB5D-9F5315F096F1}" type="presParOf" srcId="{E4019E5D-B7B1-462F-86C4-610AD80638A7}" destId="{4E6E38A5-0DF3-477A-AF8A-04A453ECDDF9}"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4F03A-58D3-4EEA-91B3-E9C5831F3696}">
      <dsp:nvSpPr>
        <dsp:cNvPr id="0" name=""/>
        <dsp:cNvSpPr/>
      </dsp:nvSpPr>
      <dsp:spPr>
        <a:xfrm>
          <a:off x="0" y="1718775"/>
          <a:ext cx="2196487" cy="211268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2844800">
            <a:lnSpc>
              <a:spcPct val="90000"/>
            </a:lnSpc>
            <a:spcBef>
              <a:spcPct val="0"/>
            </a:spcBef>
            <a:spcAft>
              <a:spcPct val="35000"/>
            </a:spcAft>
          </a:pPr>
          <a:r>
            <a:rPr lang="tr-TR" sz="6400" kern="1200" dirty="0" smtClean="0"/>
            <a:t>AKÜ</a:t>
          </a:r>
          <a:endParaRPr lang="tr-TR" sz="6400" kern="1200" dirty="0"/>
        </a:p>
      </dsp:txBody>
      <dsp:txXfrm>
        <a:off x="321668" y="2028170"/>
        <a:ext cx="1553151" cy="1493891"/>
      </dsp:txXfrm>
    </dsp:sp>
    <dsp:sp modelId="{A63E590E-A2CC-44FA-887B-B8B032D67FAC}">
      <dsp:nvSpPr>
        <dsp:cNvPr id="0" name=""/>
        <dsp:cNvSpPr/>
      </dsp:nvSpPr>
      <dsp:spPr>
        <a:xfrm rot="20037836">
          <a:off x="1928875" y="1640576"/>
          <a:ext cx="2927752" cy="27290"/>
        </a:xfrm>
        <a:custGeom>
          <a:avLst/>
          <a:gdLst/>
          <a:ahLst/>
          <a:cxnLst/>
          <a:rect l="0" t="0" r="0" b="0"/>
          <a:pathLst>
            <a:path>
              <a:moveTo>
                <a:pt x="0" y="13645"/>
              </a:moveTo>
              <a:lnTo>
                <a:pt x="2927752" y="136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tr-TR" sz="1000" kern="1200"/>
        </a:p>
      </dsp:txBody>
      <dsp:txXfrm>
        <a:off x="3319557" y="1581027"/>
        <a:ext cx="146387" cy="146387"/>
      </dsp:txXfrm>
    </dsp:sp>
    <dsp:sp modelId="{1D633B46-0FF4-42F2-AE57-C34377ABAA67}">
      <dsp:nvSpPr>
        <dsp:cNvPr id="0" name=""/>
        <dsp:cNvSpPr/>
      </dsp:nvSpPr>
      <dsp:spPr>
        <a:xfrm>
          <a:off x="4636721" y="0"/>
          <a:ext cx="1406138" cy="140613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Olası Zararın Önlenmesi</a:t>
          </a:r>
          <a:endParaRPr lang="tr-TR" sz="1600" kern="1200" dirty="0"/>
        </a:p>
      </dsp:txBody>
      <dsp:txXfrm>
        <a:off x="4842645" y="205924"/>
        <a:ext cx="994290" cy="994290"/>
      </dsp:txXfrm>
    </dsp:sp>
    <dsp:sp modelId="{DC8FB240-7FD7-4595-BF2D-9044A92C1CEF}">
      <dsp:nvSpPr>
        <dsp:cNvPr id="0" name=""/>
        <dsp:cNvSpPr/>
      </dsp:nvSpPr>
      <dsp:spPr>
        <a:xfrm rot="20626994">
          <a:off x="2051622" y="1768876"/>
          <a:ext cx="4918852" cy="27290"/>
        </a:xfrm>
        <a:custGeom>
          <a:avLst/>
          <a:gdLst/>
          <a:ahLst/>
          <a:cxnLst/>
          <a:rect l="0" t="0" r="0" b="0"/>
          <a:pathLst>
            <a:path>
              <a:moveTo>
                <a:pt x="0" y="13645"/>
              </a:moveTo>
              <a:lnTo>
                <a:pt x="4918852" y="136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55650">
            <a:lnSpc>
              <a:spcPct val="90000"/>
            </a:lnSpc>
            <a:spcBef>
              <a:spcPct val="0"/>
            </a:spcBef>
            <a:spcAft>
              <a:spcPct val="35000"/>
            </a:spcAft>
          </a:pPr>
          <a:endParaRPr lang="tr-TR" sz="1700" kern="1200"/>
        </a:p>
      </dsp:txBody>
      <dsp:txXfrm>
        <a:off x="4388077" y="1659550"/>
        <a:ext cx="245942" cy="245942"/>
      </dsp:txXfrm>
    </dsp:sp>
    <dsp:sp modelId="{6B0B53D0-F311-4AB4-A687-D136B71B4789}">
      <dsp:nvSpPr>
        <dsp:cNvPr id="0" name=""/>
        <dsp:cNvSpPr/>
      </dsp:nvSpPr>
      <dsp:spPr>
        <a:xfrm>
          <a:off x="6844645" y="196254"/>
          <a:ext cx="1406138" cy="140613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Yönetim Desteği</a:t>
          </a:r>
          <a:endParaRPr lang="tr-TR" sz="1600" kern="1200" dirty="0"/>
        </a:p>
      </dsp:txBody>
      <dsp:txXfrm>
        <a:off x="7050569" y="402178"/>
        <a:ext cx="994290" cy="994290"/>
      </dsp:txXfrm>
    </dsp:sp>
    <dsp:sp modelId="{6AC2B387-0BC0-4E94-B33C-66A493DE2DC1}">
      <dsp:nvSpPr>
        <dsp:cNvPr id="0" name=""/>
        <dsp:cNvSpPr/>
      </dsp:nvSpPr>
      <dsp:spPr>
        <a:xfrm rot="21545889">
          <a:off x="2196049" y="2707309"/>
          <a:ext cx="4685737" cy="27290"/>
        </a:xfrm>
        <a:custGeom>
          <a:avLst/>
          <a:gdLst/>
          <a:ahLst/>
          <a:cxnLst/>
          <a:rect l="0" t="0" r="0" b="0"/>
          <a:pathLst>
            <a:path>
              <a:moveTo>
                <a:pt x="0" y="13645"/>
              </a:moveTo>
              <a:lnTo>
                <a:pt x="4685737" y="136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a:off x="4421775" y="2603811"/>
        <a:ext cx="234286" cy="234286"/>
      </dsp:txXfrm>
    </dsp:sp>
    <dsp:sp modelId="{71EE9CB8-9E59-4035-98F0-AA6D786F00CE}">
      <dsp:nvSpPr>
        <dsp:cNvPr id="0" name=""/>
        <dsp:cNvSpPr/>
      </dsp:nvSpPr>
      <dsp:spPr>
        <a:xfrm>
          <a:off x="6881409" y="1969943"/>
          <a:ext cx="1406138" cy="140613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Eğitim</a:t>
          </a:r>
          <a:endParaRPr lang="tr-TR" sz="1600" kern="1200" dirty="0"/>
        </a:p>
      </dsp:txBody>
      <dsp:txXfrm>
        <a:off x="7087333" y="2175867"/>
        <a:ext cx="994290" cy="994290"/>
      </dsp:txXfrm>
    </dsp:sp>
    <dsp:sp modelId="{A93BC87B-3DF7-4403-8FBB-6A50A6830053}">
      <dsp:nvSpPr>
        <dsp:cNvPr id="0" name=""/>
        <dsp:cNvSpPr/>
      </dsp:nvSpPr>
      <dsp:spPr>
        <a:xfrm rot="756550">
          <a:off x="2110929" y="3516768"/>
          <a:ext cx="4727560" cy="27290"/>
        </a:xfrm>
        <a:custGeom>
          <a:avLst/>
          <a:gdLst/>
          <a:ahLst/>
          <a:cxnLst/>
          <a:rect l="0" t="0" r="0" b="0"/>
          <a:pathLst>
            <a:path>
              <a:moveTo>
                <a:pt x="0" y="13645"/>
              </a:moveTo>
              <a:lnTo>
                <a:pt x="4727560" y="136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a:off x="4356520" y="3412224"/>
        <a:ext cx="236378" cy="236378"/>
      </dsp:txXfrm>
    </dsp:sp>
    <dsp:sp modelId="{9F18B5DD-C84C-4B0E-B903-FFE8F5B7BBD4}">
      <dsp:nvSpPr>
        <dsp:cNvPr id="0" name=""/>
        <dsp:cNvSpPr/>
      </dsp:nvSpPr>
      <dsp:spPr>
        <a:xfrm>
          <a:off x="6764522" y="3496836"/>
          <a:ext cx="1406138" cy="140613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Önleme ve Düzeltme</a:t>
          </a:r>
          <a:endParaRPr lang="tr-TR" sz="1600" kern="1200" dirty="0"/>
        </a:p>
      </dsp:txBody>
      <dsp:txXfrm>
        <a:off x="6970446" y="3702760"/>
        <a:ext cx="994290" cy="994290"/>
      </dsp:txXfrm>
    </dsp:sp>
    <dsp:sp modelId="{79A4871C-2B44-466D-8D08-1DF615FE477B}">
      <dsp:nvSpPr>
        <dsp:cNvPr id="0" name=""/>
        <dsp:cNvSpPr/>
      </dsp:nvSpPr>
      <dsp:spPr>
        <a:xfrm rot="1361208">
          <a:off x="1997050" y="3722981"/>
          <a:ext cx="2802491" cy="27290"/>
        </a:xfrm>
        <a:custGeom>
          <a:avLst/>
          <a:gdLst/>
          <a:ahLst/>
          <a:cxnLst/>
          <a:rect l="0" t="0" r="0" b="0"/>
          <a:pathLst>
            <a:path>
              <a:moveTo>
                <a:pt x="0" y="13645"/>
              </a:moveTo>
              <a:lnTo>
                <a:pt x="2802491" y="136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tr-TR" sz="1000" kern="1200"/>
        </a:p>
      </dsp:txBody>
      <dsp:txXfrm>
        <a:off x="3328234" y="3666564"/>
        <a:ext cx="140124" cy="140124"/>
      </dsp:txXfrm>
    </dsp:sp>
    <dsp:sp modelId="{B11A851C-E43A-4DF6-992B-6E68F2F20631}">
      <dsp:nvSpPr>
        <dsp:cNvPr id="0" name=""/>
        <dsp:cNvSpPr/>
      </dsp:nvSpPr>
      <dsp:spPr>
        <a:xfrm>
          <a:off x="4636725" y="3845177"/>
          <a:ext cx="1406138" cy="140613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Çalışanların Katılımı</a:t>
          </a:r>
          <a:endParaRPr lang="tr-TR" sz="1600" kern="1200" dirty="0"/>
        </a:p>
      </dsp:txBody>
      <dsp:txXfrm>
        <a:off x="4842649" y="4051101"/>
        <a:ext cx="994290" cy="994290"/>
      </dsp:txXfrm>
    </dsp:sp>
    <dsp:sp modelId="{7AEC67EC-9B7D-4EBB-BB28-F85E68E80A36}">
      <dsp:nvSpPr>
        <dsp:cNvPr id="0" name=""/>
        <dsp:cNvSpPr/>
      </dsp:nvSpPr>
      <dsp:spPr>
        <a:xfrm rot="2346487">
          <a:off x="1821997" y="3767233"/>
          <a:ext cx="1026955" cy="27290"/>
        </a:xfrm>
        <a:custGeom>
          <a:avLst/>
          <a:gdLst/>
          <a:ahLst/>
          <a:cxnLst/>
          <a:rect l="0" t="0" r="0" b="0"/>
          <a:pathLst>
            <a:path>
              <a:moveTo>
                <a:pt x="0" y="13645"/>
              </a:moveTo>
              <a:lnTo>
                <a:pt x="1026955" y="136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309801" y="3755204"/>
        <a:ext cx="51347" cy="51347"/>
      </dsp:txXfrm>
    </dsp:sp>
    <dsp:sp modelId="{013B0F3C-3CD4-4D52-8CB8-17DD432A819A}">
      <dsp:nvSpPr>
        <dsp:cNvPr id="0" name=""/>
        <dsp:cNvSpPr/>
      </dsp:nvSpPr>
      <dsp:spPr>
        <a:xfrm>
          <a:off x="2576393" y="3845190"/>
          <a:ext cx="1406138" cy="140613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Gözetim</a:t>
          </a:r>
          <a:endParaRPr lang="tr-TR" sz="1600" kern="1200" dirty="0"/>
        </a:p>
      </dsp:txBody>
      <dsp:txXfrm>
        <a:off x="2782317" y="4051114"/>
        <a:ext cx="994290" cy="994290"/>
      </dsp:txXfrm>
    </dsp:sp>
    <dsp:sp modelId="{643CD991-976A-4B51-BDE0-7DE71EDA046F}">
      <dsp:nvSpPr>
        <dsp:cNvPr id="0" name=""/>
        <dsp:cNvSpPr/>
      </dsp:nvSpPr>
      <dsp:spPr>
        <a:xfrm rot="19033678">
          <a:off x="1720937" y="1598037"/>
          <a:ext cx="1269861" cy="27290"/>
        </a:xfrm>
        <a:custGeom>
          <a:avLst/>
          <a:gdLst/>
          <a:ahLst/>
          <a:cxnLst/>
          <a:rect l="0" t="0" r="0" b="0"/>
          <a:pathLst>
            <a:path>
              <a:moveTo>
                <a:pt x="0" y="13645"/>
              </a:moveTo>
              <a:lnTo>
                <a:pt x="1269861" y="136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324121" y="1579936"/>
        <a:ext cx="63493" cy="63493"/>
      </dsp:txXfrm>
    </dsp:sp>
    <dsp:sp modelId="{4E6E38A5-0DF3-477A-AF8A-04A453ECDDF9}">
      <dsp:nvSpPr>
        <dsp:cNvPr id="0" name=""/>
        <dsp:cNvSpPr/>
      </dsp:nvSpPr>
      <dsp:spPr>
        <a:xfrm>
          <a:off x="2634973" y="0"/>
          <a:ext cx="1406138" cy="140613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Çevresel Yönetim</a:t>
          </a:r>
          <a:endParaRPr lang="tr-TR" sz="1600" kern="1200" dirty="0"/>
        </a:p>
      </dsp:txBody>
      <dsp:txXfrm>
        <a:off x="2840897" y="205924"/>
        <a:ext cx="994290" cy="99429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3DA188-ECAC-4F4B-A6A4-87FDE9718C41}" type="datetimeFigureOut">
              <a:rPr lang="tr-TR" smtClean="0"/>
              <a:t>30.09.2019</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369970-605F-471F-8C4C-E3B0932B91BA}" type="slidenum">
              <a:rPr lang="tr-TR" smtClean="0"/>
              <a:t>‹#›</a:t>
            </a:fld>
            <a:endParaRPr lang="tr-TR"/>
          </a:p>
        </p:txBody>
      </p:sp>
    </p:spTree>
    <p:extLst>
      <p:ext uri="{BB962C8B-B14F-4D97-AF65-F5344CB8AC3E}">
        <p14:creationId xmlns:p14="http://schemas.microsoft.com/office/powerpoint/2010/main" val="125146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3414638-7C27-4A57-8211-6E396105ECA2}" type="slidenum">
              <a:rPr lang="tr-TR" smtClean="0"/>
              <a:t>1</a:t>
            </a:fld>
            <a:endParaRPr lang="tr-TR"/>
          </a:p>
        </p:txBody>
      </p:sp>
    </p:spTree>
    <p:extLst>
      <p:ext uri="{BB962C8B-B14F-4D97-AF65-F5344CB8AC3E}">
        <p14:creationId xmlns:p14="http://schemas.microsoft.com/office/powerpoint/2010/main" val="3047198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3414638-7C27-4A57-8211-6E396105ECA2}" type="slidenum">
              <a:rPr lang="tr-TR" smtClean="0"/>
              <a:t>16</a:t>
            </a:fld>
            <a:endParaRPr lang="tr-TR"/>
          </a:p>
        </p:txBody>
      </p:sp>
    </p:spTree>
    <p:extLst>
      <p:ext uri="{BB962C8B-B14F-4D97-AF65-F5344CB8AC3E}">
        <p14:creationId xmlns:p14="http://schemas.microsoft.com/office/powerpoint/2010/main" val="2307934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51C940D7-DFEF-40C2-9E5E-B6E7D5789A20}"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17C4-DD7C-4D87-A80E-86A4F2958AA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41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1C940D7-DFEF-40C2-9E5E-B6E7D5789A20}"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437986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1C940D7-DFEF-40C2-9E5E-B6E7D5789A20}"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178077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1C940D7-DFEF-40C2-9E5E-B6E7D5789A20}"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412024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1C940D7-DFEF-40C2-9E5E-B6E7D5789A20}"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17C4-DD7C-4D87-A80E-86A4F2958AA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313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1C940D7-DFEF-40C2-9E5E-B6E7D5789A20}"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1553491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1C940D7-DFEF-40C2-9E5E-B6E7D5789A20}" type="datetimeFigureOut">
              <a:rPr lang="en-US" smtClean="0"/>
              <a:t>9/30/2019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826951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1C940D7-DFEF-40C2-9E5E-B6E7D5789A20}" type="datetimeFigureOut">
              <a:rPr lang="en-US" smtClean="0"/>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3774165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1C940D7-DFEF-40C2-9E5E-B6E7D5789A20}" type="datetimeFigureOut">
              <a:rPr lang="en-US" smtClean="0"/>
              <a:t>9/30/2019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1203071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1C940D7-DFEF-40C2-9E5E-B6E7D5789A20}" type="datetimeFigureOut">
              <a:rPr lang="en-US" smtClean="0"/>
              <a:t>9/30/2019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57C17C4-DD7C-4D87-A80E-86A4F2958AAA}" type="slidenum">
              <a:rPr lang="en-US" smtClean="0"/>
              <a:t>‹#›</a:t>
            </a:fld>
            <a:endParaRPr lang="en-US"/>
          </a:p>
        </p:txBody>
      </p:sp>
    </p:spTree>
    <p:extLst>
      <p:ext uri="{BB962C8B-B14F-4D97-AF65-F5344CB8AC3E}">
        <p14:creationId xmlns:p14="http://schemas.microsoft.com/office/powerpoint/2010/main" val="4011578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1C940D7-DFEF-40C2-9E5E-B6E7D5789A20}"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4007997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1C940D7-DFEF-40C2-9E5E-B6E7D5789A20}" type="datetimeFigureOut">
              <a:rPr lang="en-US" smtClean="0"/>
              <a:t>9/30/2019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57C17C4-DD7C-4D87-A80E-86A4F2958AA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7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dib"/><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s://prosafety.com.tr/wp-content/uploads/2018/02/laboratuvarlarda-is-sagligi-ve-guvenligi.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21" y="2220710"/>
            <a:ext cx="5950523" cy="165272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m.kocaeli.edu.tr/Galeri/Pictures-92d6fbf3d1cc4ed8ab3050fbae44af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917" y="1335658"/>
            <a:ext cx="2137407" cy="2433785"/>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817033" y="4282668"/>
            <a:ext cx="10367605" cy="1746659"/>
          </a:xfrm>
        </p:spPr>
        <p:txBody>
          <a:bodyPr>
            <a:noAutofit/>
          </a:bodyPr>
          <a:lstStyle/>
          <a:p>
            <a:pPr algn="ctr"/>
            <a:r>
              <a:rPr lang="tr-TR" sz="5400" b="1" dirty="0" smtClean="0">
                <a:solidFill>
                  <a:srgbClr val="FF0000"/>
                </a:solidFill>
              </a:rPr>
              <a:t>Maden Mühendisliği Bölümü</a:t>
            </a:r>
            <a:br>
              <a:rPr lang="tr-TR" sz="5400" b="1" dirty="0" smtClean="0">
                <a:solidFill>
                  <a:srgbClr val="FF0000"/>
                </a:solidFill>
              </a:rPr>
            </a:br>
            <a:r>
              <a:rPr lang="tr-TR" sz="5400" b="1" dirty="0" smtClean="0">
                <a:solidFill>
                  <a:srgbClr val="FF0000"/>
                </a:solidFill>
              </a:rPr>
              <a:t>Laboratuvar Güvenliği Eğitimi</a:t>
            </a:r>
            <a:endParaRPr lang="tr-TR" sz="5400" b="1" dirty="0">
              <a:solidFill>
                <a:srgbClr val="FF0000"/>
              </a:solidFill>
            </a:endParaRPr>
          </a:p>
        </p:txBody>
      </p:sp>
      <p:sp>
        <p:nvSpPr>
          <p:cNvPr id="3" name="Altbilgi Yer Tutucusu 2"/>
          <p:cNvSpPr>
            <a:spLocks noGrp="1"/>
          </p:cNvSpPr>
          <p:nvPr>
            <p:ph type="ftr" sz="quarter" idx="11"/>
          </p:nvPr>
        </p:nvSpPr>
        <p:spPr>
          <a:xfrm>
            <a:off x="3943435" y="6401342"/>
            <a:ext cx="4114800" cy="365125"/>
          </a:xfrm>
        </p:spPr>
        <p:txBody>
          <a:bodyPr/>
          <a:lstStyle/>
          <a:p>
            <a:r>
              <a:rPr lang="tr-TR" sz="1800" b="1" dirty="0" smtClean="0">
                <a:solidFill>
                  <a:srgbClr val="FFFF00"/>
                </a:solidFill>
              </a:rPr>
              <a:t>AKÜ Maden Müh. Böl. </a:t>
            </a:r>
            <a:r>
              <a:rPr lang="tr-TR" sz="1800" b="1" dirty="0" err="1" smtClean="0">
                <a:solidFill>
                  <a:srgbClr val="FFFF00"/>
                </a:solidFill>
              </a:rPr>
              <a:t>iSG</a:t>
            </a:r>
            <a:r>
              <a:rPr lang="tr-TR" sz="1800" b="1" dirty="0" smtClean="0">
                <a:solidFill>
                  <a:srgbClr val="FFFF00"/>
                </a:solidFill>
              </a:rPr>
              <a:t> Komisyonu</a:t>
            </a:r>
            <a:endParaRPr lang="tr-TR" sz="1800" b="1" dirty="0">
              <a:solidFill>
                <a:srgbClr val="FFFF00"/>
              </a:solidFill>
            </a:endParaRPr>
          </a:p>
        </p:txBody>
      </p:sp>
      <p:sp>
        <p:nvSpPr>
          <p:cNvPr id="4" name="AutoShape 2" descr="laboratuvarlarda iÅ saÄlÄ±ÄÄ± ve gÃ¼venliÄi ile ilgili gÃ¶rsel sonucu"/>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laboratuvarlarda iÅ saÄlÄ±ÄÄ± ve gÃ¼venliÄi ile ilgili gÃ¶rsel sonucu"/>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6" name="Picture 2" descr="C:\Users\a\Desktop\Maden Amble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182" y="312739"/>
            <a:ext cx="1826112" cy="13947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kü-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1436" y="312739"/>
            <a:ext cx="1394746" cy="139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7119" y="1431573"/>
            <a:ext cx="2142714" cy="2441860"/>
          </a:xfrm>
          <a:prstGeom prst="rect">
            <a:avLst/>
          </a:prstGeom>
        </p:spPr>
      </p:pic>
    </p:spTree>
    <p:extLst>
      <p:ext uri="{BB962C8B-B14F-4D97-AF65-F5344CB8AC3E}">
        <p14:creationId xmlns:p14="http://schemas.microsoft.com/office/powerpoint/2010/main" val="3779819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70FE2F4-D939-4564-B125-BE18F8735449}"/>
              </a:ext>
            </a:extLst>
          </p:cNvPr>
          <p:cNvSpPr/>
          <p:nvPr/>
        </p:nvSpPr>
        <p:spPr>
          <a:xfrm>
            <a:off x="488270" y="208055"/>
            <a:ext cx="10404629" cy="6124754"/>
          </a:xfrm>
          <a:prstGeom prst="rect">
            <a:avLst/>
          </a:prstGeom>
        </p:spPr>
        <p:txBody>
          <a:bodyPr wrap="square">
            <a:spAutoFit/>
          </a:bodyPr>
          <a:lstStyle/>
          <a:p>
            <a:pPr marL="457200" indent="-457200" algn="just">
              <a:buFont typeface="Arial" panose="020B0604020202020204" pitchFamily="34" charset="0"/>
              <a:buChar char="•"/>
            </a:pPr>
            <a:r>
              <a:rPr lang="tr-TR" sz="2800" dirty="0"/>
              <a:t>Laboratuvar çalışmalarına başlamadan önce kullanılacak araç gereç ve kimyasalların listesi yapılmalı ve eksik olanların temini sağlanmalıdır.</a:t>
            </a:r>
          </a:p>
          <a:p>
            <a:pPr marL="457200" indent="-457200" algn="just">
              <a:buFont typeface="Arial" panose="020B0604020202020204" pitchFamily="34" charset="0"/>
              <a:buChar char="•"/>
            </a:pPr>
            <a:r>
              <a:rPr lang="tr-TR" sz="2800" dirty="0"/>
              <a:t>Deney ve analizler mutlaka metotta belirtilen işlem basamaklarına göre yapılmalı </a:t>
            </a:r>
            <a:r>
              <a:rPr lang="tr-TR" sz="2800" u="sng" dirty="0"/>
              <a:t>rastgele herhangi bir iş ve işlem yapılmamalıdır</a:t>
            </a:r>
            <a:r>
              <a:rPr lang="tr-TR" sz="2800" dirty="0"/>
              <a:t>.</a:t>
            </a:r>
          </a:p>
          <a:p>
            <a:pPr marL="457200" indent="-457200" algn="just">
              <a:buFont typeface="Arial" panose="020B0604020202020204" pitchFamily="34" charset="0"/>
              <a:buChar char="•"/>
            </a:pPr>
            <a:r>
              <a:rPr lang="tr-TR" sz="2800" dirty="0"/>
              <a:t>Çalışmalar esnasında “</a:t>
            </a:r>
            <a:r>
              <a:rPr lang="tr-TR" sz="2800" u="sng" dirty="0"/>
              <a:t>laboratuvarda güvenli çalışma kurallarına</a:t>
            </a:r>
            <a:r>
              <a:rPr lang="tr-TR" sz="2800" dirty="0"/>
              <a:t>” ve “</a:t>
            </a:r>
            <a:r>
              <a:rPr lang="tr-TR" sz="2800" u="sng" dirty="0"/>
              <a:t>kimyasallarla güvenli çalışma kurallarına</a:t>
            </a:r>
            <a:r>
              <a:rPr lang="tr-TR" sz="2800" dirty="0"/>
              <a:t>” mutlaka dikkat edilmeli.</a:t>
            </a:r>
          </a:p>
          <a:p>
            <a:pPr marL="457200" indent="-457200" algn="just">
              <a:buFont typeface="Arial" panose="020B0604020202020204" pitchFamily="34" charset="0"/>
              <a:buChar char="•"/>
            </a:pPr>
            <a:r>
              <a:rPr lang="tr-TR" sz="2800" dirty="0"/>
              <a:t>Çalışma sonunda kullanılan </a:t>
            </a:r>
            <a:r>
              <a:rPr lang="tr-TR" sz="2800" u="sng" dirty="0"/>
              <a:t>cam malzemeler ve kaplar hemen temizlenmelidir.</a:t>
            </a:r>
          </a:p>
          <a:p>
            <a:pPr marL="457200" indent="-457200" algn="just">
              <a:buFont typeface="Arial" panose="020B0604020202020204" pitchFamily="34" charset="0"/>
              <a:buChar char="•"/>
            </a:pPr>
            <a:r>
              <a:rPr lang="tr-TR" sz="2800" dirty="0"/>
              <a:t>Günlük çalışma sonunda </a:t>
            </a:r>
            <a:r>
              <a:rPr lang="tr-TR" sz="2800" u="sng" dirty="0"/>
              <a:t>su ve gaz muslukları, elektrik düğmeleri kapatılmalıdır.</a:t>
            </a:r>
          </a:p>
          <a:p>
            <a:pPr marL="457200" indent="-457200" algn="just">
              <a:buFont typeface="Arial" panose="020B0604020202020204" pitchFamily="34" charset="0"/>
              <a:buChar char="•"/>
            </a:pPr>
            <a:r>
              <a:rPr lang="tr-TR" sz="2800" dirty="0"/>
              <a:t>Çalışma bitiminde </a:t>
            </a:r>
            <a:r>
              <a:rPr lang="tr-TR" sz="2800" u="sng" dirty="0"/>
              <a:t>sonuçlar dikkatli bir şekilde kaydedilmelidir</a:t>
            </a:r>
            <a:r>
              <a:rPr lang="tr-TR" sz="2800" dirty="0"/>
              <a:t>.</a:t>
            </a:r>
          </a:p>
          <a:p>
            <a:pPr marL="457200" indent="-457200" algn="just">
              <a:buFont typeface="Arial" panose="020B0604020202020204" pitchFamily="34" charset="0"/>
              <a:buChar char="•"/>
            </a:pPr>
            <a:r>
              <a:rPr lang="tr-TR" sz="2800" dirty="0"/>
              <a:t>Laboratuvar çalışmalarından önce ve sonra </a:t>
            </a:r>
            <a:r>
              <a:rPr lang="tr-TR" sz="2800" u="sng" dirty="0"/>
              <a:t>eller mutlaka sabun ve su ile yıkanmalıdır.</a:t>
            </a:r>
          </a:p>
        </p:txBody>
      </p:sp>
    </p:spTree>
    <p:extLst>
      <p:ext uri="{BB962C8B-B14F-4D97-AF65-F5344CB8AC3E}">
        <p14:creationId xmlns:p14="http://schemas.microsoft.com/office/powerpoint/2010/main" val="1166894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3632109469"/>
              </p:ext>
            </p:extLst>
          </p:nvPr>
        </p:nvGraphicFramePr>
        <p:xfrm>
          <a:off x="532435" y="0"/>
          <a:ext cx="11290428" cy="6258024"/>
        </p:xfrm>
        <a:graphic>
          <a:graphicData uri="http://schemas.openxmlformats.org/drawingml/2006/table">
            <a:tbl>
              <a:tblPr firstRow="1" bandRow="1">
                <a:tableStyleId>{5C22544A-7EE6-4342-B048-85BDC9FD1C3A}</a:tableStyleId>
              </a:tblPr>
              <a:tblGrid>
                <a:gridCol w="5645214">
                  <a:extLst>
                    <a:ext uri="{9D8B030D-6E8A-4147-A177-3AD203B41FA5}">
                      <a16:colId xmlns:a16="http://schemas.microsoft.com/office/drawing/2014/main" val="1535320141"/>
                    </a:ext>
                  </a:extLst>
                </a:gridCol>
                <a:gridCol w="5645214">
                  <a:extLst>
                    <a:ext uri="{9D8B030D-6E8A-4147-A177-3AD203B41FA5}">
                      <a16:colId xmlns:a16="http://schemas.microsoft.com/office/drawing/2014/main" val="1959557411"/>
                    </a:ext>
                  </a:extLst>
                </a:gridCol>
              </a:tblGrid>
              <a:tr h="415174">
                <a:tc>
                  <a:txBody>
                    <a:bodyPr/>
                    <a:lstStyle/>
                    <a:p>
                      <a:r>
                        <a:rPr lang="tr-TR" dirty="0" smtClean="0"/>
                        <a:t>İşlem Basamakları</a:t>
                      </a:r>
                      <a:endParaRPr lang="en-US" dirty="0"/>
                    </a:p>
                  </a:txBody>
                  <a:tcPr/>
                </a:tc>
                <a:tc>
                  <a:txBody>
                    <a:bodyPr/>
                    <a:lstStyle/>
                    <a:p>
                      <a:r>
                        <a:rPr lang="tr-TR" dirty="0" smtClean="0"/>
                        <a:t>Öneriler</a:t>
                      </a:r>
                      <a:endParaRPr lang="en-US" dirty="0"/>
                    </a:p>
                  </a:txBody>
                  <a:tcPr/>
                </a:tc>
                <a:extLst>
                  <a:ext uri="{0D108BD9-81ED-4DB2-BD59-A6C34878D82A}">
                    <a16:rowId xmlns:a16="http://schemas.microsoft.com/office/drawing/2014/main" val="4190562844"/>
                  </a:ext>
                </a:extLst>
              </a:tr>
              <a:tr h="1274730">
                <a:tc>
                  <a:txBody>
                    <a:bodyPr/>
                    <a:lstStyle/>
                    <a:p>
                      <a:r>
                        <a:rPr lang="tr-TR" dirty="0" smtClean="0"/>
                        <a:t>Kişisel</a:t>
                      </a:r>
                      <a:r>
                        <a:rPr lang="tr-TR" baseline="0" dirty="0" smtClean="0"/>
                        <a:t> temizlik ve </a:t>
                      </a:r>
                    </a:p>
                    <a:p>
                      <a:r>
                        <a:rPr lang="tr-TR" baseline="0" dirty="0" smtClean="0"/>
                        <a:t>bakım yapınız</a:t>
                      </a:r>
                      <a:endParaRPr lang="en-US" dirty="0"/>
                    </a:p>
                  </a:txBody>
                  <a:tcPr/>
                </a:tc>
                <a:tc>
                  <a:txBody>
                    <a:bodyPr/>
                    <a:lstStyle/>
                    <a:p>
                      <a:r>
                        <a:rPr lang="tr-TR" dirty="0" smtClean="0"/>
                        <a:t>Vücut</a:t>
                      </a:r>
                      <a:r>
                        <a:rPr lang="tr-TR" baseline="0" dirty="0" smtClean="0"/>
                        <a:t> temizliği, el temizliği gibi kişisel temizlikleri aksatmadan yapınız.</a:t>
                      </a:r>
                      <a:endParaRPr lang="en-US" dirty="0"/>
                    </a:p>
                  </a:txBody>
                  <a:tcPr/>
                </a:tc>
                <a:extLst>
                  <a:ext uri="{0D108BD9-81ED-4DB2-BD59-A6C34878D82A}">
                    <a16:rowId xmlns:a16="http://schemas.microsoft.com/office/drawing/2014/main" val="1094328528"/>
                  </a:ext>
                </a:extLst>
              </a:tr>
              <a:tr h="415174">
                <a:tc>
                  <a:txBody>
                    <a:bodyPr/>
                    <a:lstStyle/>
                    <a:p>
                      <a:r>
                        <a:rPr lang="tr-TR" dirty="0" smtClean="0"/>
                        <a:t>Laboratuvara girişte takılan çıkarınız</a:t>
                      </a:r>
                      <a:endParaRPr lang="en-US" dirty="0"/>
                    </a:p>
                  </a:txBody>
                  <a:tcPr/>
                </a:tc>
                <a:tc>
                  <a:txBody>
                    <a:bodyPr/>
                    <a:lstStyle/>
                    <a:p>
                      <a:r>
                        <a:rPr lang="tr-TR" dirty="0" smtClean="0"/>
                        <a:t>Takılarınızı laboratuvara girmeden çıkarınız.</a:t>
                      </a:r>
                      <a:endParaRPr lang="en-US" dirty="0"/>
                    </a:p>
                  </a:txBody>
                  <a:tcPr/>
                </a:tc>
                <a:extLst>
                  <a:ext uri="{0D108BD9-81ED-4DB2-BD59-A6C34878D82A}">
                    <a16:rowId xmlns:a16="http://schemas.microsoft.com/office/drawing/2014/main" val="264862796"/>
                  </a:ext>
                </a:extLst>
              </a:tr>
              <a:tr h="415174">
                <a:tc>
                  <a:txBody>
                    <a:bodyPr/>
                    <a:lstStyle/>
                    <a:p>
                      <a:r>
                        <a:rPr lang="tr-TR" dirty="0" smtClean="0"/>
                        <a:t>Laboratuvara girişte önlük giyiniz</a:t>
                      </a:r>
                      <a:endParaRPr lang="en-US" dirty="0"/>
                    </a:p>
                  </a:txBody>
                  <a:tcPr/>
                </a:tc>
                <a:tc>
                  <a:txBody>
                    <a:bodyPr/>
                    <a:lstStyle/>
                    <a:p>
                      <a:r>
                        <a:rPr lang="tr-TR" dirty="0" smtClean="0"/>
                        <a:t>Önlüğünüzü laboratuvarın dışında giyip</a:t>
                      </a:r>
                      <a:r>
                        <a:rPr lang="tr-TR" baseline="0" dirty="0" smtClean="0"/>
                        <a:t> çıkarınız</a:t>
                      </a:r>
                      <a:endParaRPr lang="en-US" dirty="0"/>
                    </a:p>
                  </a:txBody>
                  <a:tcPr/>
                </a:tc>
                <a:extLst>
                  <a:ext uri="{0D108BD9-81ED-4DB2-BD59-A6C34878D82A}">
                    <a16:rowId xmlns:a16="http://schemas.microsoft.com/office/drawing/2014/main" val="3461204457"/>
                  </a:ext>
                </a:extLst>
              </a:tr>
              <a:tr h="1023717">
                <a:tc>
                  <a:txBody>
                    <a:bodyPr/>
                    <a:lstStyle/>
                    <a:p>
                      <a:r>
                        <a:rPr lang="tr-TR" dirty="0" smtClean="0"/>
                        <a:t>Gerekli koruyucu malzemeleri</a:t>
                      </a:r>
                      <a:r>
                        <a:rPr lang="tr-TR" baseline="0" dirty="0" smtClean="0"/>
                        <a:t> bulundurup kullanınız</a:t>
                      </a:r>
                      <a:endParaRPr lang="en-US" dirty="0"/>
                    </a:p>
                  </a:txBody>
                  <a:tcPr/>
                </a:tc>
                <a:tc>
                  <a:txBody>
                    <a:bodyPr/>
                    <a:lstStyle/>
                    <a:p>
                      <a:r>
                        <a:rPr lang="tr-TR" dirty="0" smtClean="0"/>
                        <a:t>-Yapacağınız deneye göre koruyucu malzeme seçiniz</a:t>
                      </a:r>
                    </a:p>
                    <a:p>
                      <a:r>
                        <a:rPr lang="tr-TR" dirty="0" smtClean="0"/>
                        <a:t>-Yakıcı maddeler ile çalışırken eldiven kullanınız</a:t>
                      </a:r>
                    </a:p>
                    <a:p>
                      <a:r>
                        <a:rPr lang="tr-TR" dirty="0" smtClean="0"/>
                        <a:t>-Zehirli gazlar ile çalışırken maske takınız</a:t>
                      </a:r>
                      <a:endParaRPr lang="en-US" dirty="0"/>
                    </a:p>
                  </a:txBody>
                  <a:tcPr/>
                </a:tc>
                <a:extLst>
                  <a:ext uri="{0D108BD9-81ED-4DB2-BD59-A6C34878D82A}">
                    <a16:rowId xmlns:a16="http://schemas.microsoft.com/office/drawing/2014/main" val="2244431630"/>
                  </a:ext>
                </a:extLst>
              </a:tr>
              <a:tr h="1383223">
                <a:tc>
                  <a:txBody>
                    <a:bodyPr/>
                    <a:lstStyle/>
                    <a:p>
                      <a:r>
                        <a:rPr lang="tr-TR" dirty="0" smtClean="0"/>
                        <a:t>Laboratuvardan</a:t>
                      </a:r>
                      <a:r>
                        <a:rPr lang="tr-TR" baseline="0" dirty="0" smtClean="0"/>
                        <a:t> çıkmadan </a:t>
                      </a:r>
                    </a:p>
                    <a:p>
                      <a:r>
                        <a:rPr lang="tr-TR" baseline="0" dirty="0" smtClean="0"/>
                        <a:t>önce elinizi yıkayınız</a:t>
                      </a:r>
                      <a:endParaRPr lang="en-US" dirty="0"/>
                    </a:p>
                  </a:txBody>
                  <a:tcPr/>
                </a:tc>
                <a:tc>
                  <a:txBody>
                    <a:bodyPr/>
                    <a:lstStyle/>
                    <a:p>
                      <a:r>
                        <a:rPr lang="tr-TR" dirty="0" smtClean="0"/>
                        <a:t>-Elinizi sabunla köpürterek bol su ile durulayınız</a:t>
                      </a:r>
                    </a:p>
                    <a:p>
                      <a:r>
                        <a:rPr lang="tr-TR" dirty="0" smtClean="0"/>
                        <a:t>-Kimyasal maddelere temas ettikten sonra ellerinizi mutlaka yıkayınız</a:t>
                      </a:r>
                      <a:endParaRPr lang="en-US" dirty="0"/>
                    </a:p>
                  </a:txBody>
                  <a:tcPr/>
                </a:tc>
                <a:extLst>
                  <a:ext uri="{0D108BD9-81ED-4DB2-BD59-A6C34878D82A}">
                    <a16:rowId xmlns:a16="http://schemas.microsoft.com/office/drawing/2014/main" val="639187623"/>
                  </a:ext>
                </a:extLst>
              </a:tr>
              <a:tr h="1330832">
                <a:tc>
                  <a:txBody>
                    <a:bodyPr/>
                    <a:lstStyle/>
                    <a:p>
                      <a:r>
                        <a:rPr lang="tr-TR" dirty="0" smtClean="0"/>
                        <a:t>İş kıyafeti ve koruyucu malzemelerin bakım ve temizliğini yapınız</a:t>
                      </a:r>
                      <a:endParaRPr lang="en-US" dirty="0"/>
                    </a:p>
                  </a:txBody>
                  <a:tcPr/>
                </a:tc>
                <a:tc>
                  <a:txBody>
                    <a:bodyPr/>
                    <a:lstStyle/>
                    <a:p>
                      <a:r>
                        <a:rPr lang="tr-TR" dirty="0" smtClean="0"/>
                        <a:t>-İş kıyafeti</a:t>
                      </a:r>
                      <a:r>
                        <a:rPr lang="tr-TR" baseline="0" dirty="0" smtClean="0"/>
                        <a:t> ve koruyucu malzemelerin bakım ve temizliğini yaparken malzemelerin zarar görmemesine dikkat ediniz</a:t>
                      </a:r>
                    </a:p>
                    <a:p>
                      <a:r>
                        <a:rPr lang="tr-TR" baseline="0" dirty="0" smtClean="0"/>
                        <a:t>-Koruyucu malzemeleri temizlerken kullanım kılavuzunu okuyunuz</a:t>
                      </a:r>
                      <a:endParaRPr lang="en-US" dirty="0"/>
                    </a:p>
                  </a:txBody>
                  <a:tcPr/>
                </a:tc>
                <a:extLst>
                  <a:ext uri="{0D108BD9-81ED-4DB2-BD59-A6C34878D82A}">
                    <a16:rowId xmlns:a16="http://schemas.microsoft.com/office/drawing/2014/main" val="3066784749"/>
                  </a:ext>
                </a:extLst>
              </a:tr>
            </a:tbl>
          </a:graphicData>
        </a:graphic>
      </p:graphicFrame>
      <p:pic>
        <p:nvPicPr>
          <p:cNvPr id="4" name="Resim 3"/>
          <p:cNvPicPr>
            <a:picLocks noChangeAspect="1"/>
          </p:cNvPicPr>
          <p:nvPr/>
        </p:nvPicPr>
        <p:blipFill>
          <a:blip r:embed="rId2"/>
          <a:stretch>
            <a:fillRect/>
          </a:stretch>
        </p:blipFill>
        <p:spPr>
          <a:xfrm>
            <a:off x="4452663" y="383432"/>
            <a:ext cx="1315656" cy="1331899"/>
          </a:xfrm>
          <a:prstGeom prst="rect">
            <a:avLst/>
          </a:prstGeom>
        </p:spPr>
      </p:pic>
      <p:pic>
        <p:nvPicPr>
          <p:cNvPr id="5" name="Resim 4"/>
          <p:cNvPicPr>
            <a:picLocks noChangeAspect="1"/>
          </p:cNvPicPr>
          <p:nvPr/>
        </p:nvPicPr>
        <p:blipFill>
          <a:blip r:embed="rId3"/>
          <a:stretch>
            <a:fillRect/>
          </a:stretch>
        </p:blipFill>
        <p:spPr>
          <a:xfrm>
            <a:off x="4229155" y="3615017"/>
            <a:ext cx="1762673" cy="1315798"/>
          </a:xfrm>
          <a:prstGeom prst="rect">
            <a:avLst/>
          </a:prstGeom>
        </p:spPr>
      </p:pic>
    </p:spTree>
    <p:extLst>
      <p:ext uri="{BB962C8B-B14F-4D97-AF65-F5344CB8AC3E}">
        <p14:creationId xmlns:p14="http://schemas.microsoft.com/office/powerpoint/2010/main" val="3605845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00401CA-DC07-44A3-99DA-D84A54165825}"/>
              </a:ext>
            </a:extLst>
          </p:cNvPr>
          <p:cNvSpPr/>
          <p:nvPr/>
        </p:nvSpPr>
        <p:spPr>
          <a:xfrm>
            <a:off x="488272" y="212735"/>
            <a:ext cx="10972800" cy="6863417"/>
          </a:xfrm>
          <a:prstGeom prst="rect">
            <a:avLst/>
          </a:prstGeom>
        </p:spPr>
        <p:txBody>
          <a:bodyPr wrap="square">
            <a:spAutoFit/>
          </a:bodyPr>
          <a:lstStyle/>
          <a:p>
            <a:r>
              <a:rPr lang="tr-TR" sz="2800" b="1" dirty="0">
                <a:solidFill>
                  <a:srgbClr val="FF0000"/>
                </a:solidFill>
              </a:rPr>
              <a:t>2. LABORATUVAR KOŞULLARI </a:t>
            </a:r>
          </a:p>
          <a:p>
            <a:r>
              <a:rPr lang="tr-TR" sz="2800" b="1" dirty="0">
                <a:solidFill>
                  <a:srgbClr val="FF0000"/>
                </a:solidFill>
              </a:rPr>
              <a:t>2.1. Laboratuvarın Tanımı </a:t>
            </a:r>
            <a:endParaRPr lang="tr-TR" sz="2800" dirty="0">
              <a:solidFill>
                <a:srgbClr val="FF0000"/>
              </a:solidFill>
            </a:endParaRPr>
          </a:p>
          <a:p>
            <a:pPr algn="just"/>
            <a:r>
              <a:rPr lang="tr-TR" sz="2800" dirty="0"/>
              <a:t>Bir bilim dalı veya çalışma alanı bünyesinde, çeşitli alet ve cihazlar kullanılarak deneysel çalışmalar, testler, analiz ve gözlemlerin yapıldığı mekânlara laboratuvar denmektedir. Maden Mühendisliği Bölümünde </a:t>
            </a:r>
            <a:r>
              <a:rPr lang="tr-TR" sz="2800" u="sng" dirty="0"/>
              <a:t>Kaya Mekaniği, Cevher Hazırlama ve İş Sağlığı ve Güvenliği </a:t>
            </a:r>
            <a:r>
              <a:rPr lang="tr-TR" sz="2800" u="sng" dirty="0" smtClean="0"/>
              <a:t>Laboratuvarları </a:t>
            </a:r>
            <a:r>
              <a:rPr lang="tr-TR" sz="2800" dirty="0"/>
              <a:t>bulunmaktadır.</a:t>
            </a:r>
          </a:p>
          <a:p>
            <a:pPr algn="just"/>
            <a:endParaRPr lang="tr-TR" sz="2800" dirty="0" smtClean="0"/>
          </a:p>
          <a:p>
            <a:pPr algn="just"/>
            <a:r>
              <a:rPr lang="tr-TR" sz="2800" dirty="0" smtClean="0"/>
              <a:t>Laboratuvar </a:t>
            </a:r>
            <a:r>
              <a:rPr lang="tr-TR" sz="2800" dirty="0"/>
              <a:t>çalışmaları başlamadan önce </a:t>
            </a:r>
            <a:r>
              <a:rPr lang="tr-TR" sz="2800" u="sng" dirty="0"/>
              <a:t>laboratuvarda çalışabilme izni </a:t>
            </a:r>
            <a:r>
              <a:rPr lang="tr-TR" sz="2800" dirty="0"/>
              <a:t>ile ilgili </a:t>
            </a:r>
            <a:r>
              <a:rPr lang="tr-TR" sz="2800" u="sng" dirty="0"/>
              <a:t>gerekli formlar doldurulmalıdır</a:t>
            </a:r>
            <a:r>
              <a:rPr lang="tr-TR" sz="2800" dirty="0"/>
              <a:t>. Laboratuvar </a:t>
            </a:r>
            <a:r>
              <a:rPr lang="tr-TR" sz="2800" u="sng" dirty="0"/>
              <a:t>yetkililerinin </a:t>
            </a:r>
            <a:r>
              <a:rPr lang="tr-TR" sz="2800" u="sng" dirty="0" smtClean="0"/>
              <a:t>izni olmadan </a:t>
            </a:r>
            <a:r>
              <a:rPr lang="tr-TR" sz="2800" dirty="0" smtClean="0"/>
              <a:t>veya </a:t>
            </a:r>
            <a:r>
              <a:rPr lang="tr-TR" sz="2800" u="sng" dirty="0" smtClean="0"/>
              <a:t>bilgilendirmeden </a:t>
            </a:r>
            <a:r>
              <a:rPr lang="tr-TR" sz="2800" u="sng" dirty="0"/>
              <a:t>çalışmaya başlanmamalıdır</a:t>
            </a:r>
            <a:r>
              <a:rPr lang="tr-TR" sz="2800" dirty="0"/>
              <a:t>. Laboratuvar çalışmaları genel olarak numunenin kabulü ve kaydı ile başlamakta; </a:t>
            </a:r>
            <a:r>
              <a:rPr lang="tr-TR" sz="2800" u="sng" dirty="0"/>
              <a:t>numunenin analize hazırlanması, analizlerin yapılması ile devam etmekte; sonuçların rapor edilmesi ve arşivlenmesi ile sona ermektedir. </a:t>
            </a:r>
          </a:p>
          <a:p>
            <a:endParaRPr lang="tr-TR" sz="2400" dirty="0"/>
          </a:p>
          <a:p>
            <a:endParaRPr lang="tr-TR" sz="2400" dirty="0"/>
          </a:p>
        </p:txBody>
      </p:sp>
    </p:spTree>
    <p:extLst>
      <p:ext uri="{BB962C8B-B14F-4D97-AF65-F5344CB8AC3E}">
        <p14:creationId xmlns:p14="http://schemas.microsoft.com/office/powerpoint/2010/main" val="3603135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5CC38C2-3A7F-42CB-8060-C41E7F420D62}"/>
              </a:ext>
            </a:extLst>
          </p:cNvPr>
          <p:cNvSpPr/>
          <p:nvPr/>
        </p:nvSpPr>
        <p:spPr>
          <a:xfrm>
            <a:off x="311505" y="150285"/>
            <a:ext cx="6448110" cy="3970318"/>
          </a:xfrm>
          <a:prstGeom prst="rect">
            <a:avLst/>
          </a:prstGeom>
        </p:spPr>
        <p:txBody>
          <a:bodyPr wrap="square">
            <a:spAutoFit/>
          </a:bodyPr>
          <a:lstStyle/>
          <a:p>
            <a:r>
              <a:rPr lang="tr-TR" sz="2800" b="1" dirty="0">
                <a:solidFill>
                  <a:srgbClr val="FF0000"/>
                </a:solidFill>
              </a:rPr>
              <a:t>2.1. Laboratuvarın Fiziki Özellikleri</a:t>
            </a:r>
            <a:endParaRPr lang="tr-TR" sz="2800" dirty="0">
              <a:solidFill>
                <a:srgbClr val="FF0000"/>
              </a:solidFill>
            </a:endParaRPr>
          </a:p>
          <a:p>
            <a:pPr algn="just"/>
            <a:r>
              <a:rPr lang="tr-TR" sz="2800" dirty="0"/>
              <a:t>Maden Mühendisliği Laboratuvarlarında, cihazlar, makineler, çalışma tezgâhları, malzeme dolapları, kimyasal madde depoları, havalandırma tesisatı, elektrik ve aydınlatma tesisatı, gaz ve su tesisatı, acil duş sistemleri, ilk yardım dolabı, yangın söndürme tüpü ve laboratuvarın özelliğine göre çeşitli donanımlar bulunmaktadır. </a:t>
            </a:r>
          </a:p>
        </p:txBody>
      </p:sp>
      <p:pic>
        <p:nvPicPr>
          <p:cNvPr id="3076" name="Picture 4" descr="acil duş sistem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5453" y="393751"/>
            <a:ext cx="4316547" cy="590287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cil duş sistem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8511" y="3824831"/>
            <a:ext cx="285750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505" y="4199843"/>
            <a:ext cx="2922131" cy="2015763"/>
          </a:xfrm>
          <a:prstGeom prst="rect">
            <a:avLst/>
          </a:prstGeom>
        </p:spPr>
      </p:pic>
      <p:pic>
        <p:nvPicPr>
          <p:cNvPr id="3080" name="Picture 8" descr="yangın tüpü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0578" y="4040147"/>
            <a:ext cx="2175458" cy="2175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426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B186CDE8-01AF-4626-ACFA-FF5DB681B0F1}"/>
              </a:ext>
            </a:extLst>
          </p:cNvPr>
          <p:cNvSpPr/>
          <p:nvPr/>
        </p:nvSpPr>
        <p:spPr>
          <a:xfrm>
            <a:off x="334393" y="683839"/>
            <a:ext cx="11523214" cy="5262979"/>
          </a:xfrm>
          <a:prstGeom prst="rect">
            <a:avLst/>
          </a:prstGeom>
        </p:spPr>
        <p:txBody>
          <a:bodyPr wrap="square">
            <a:spAutoFit/>
          </a:bodyPr>
          <a:lstStyle/>
          <a:p>
            <a:pPr algn="just"/>
            <a:r>
              <a:rPr lang="tr-TR" sz="2400" dirty="0">
                <a:solidFill>
                  <a:srgbClr val="FF0000"/>
                </a:solidFill>
              </a:rPr>
              <a:t>3. LABORATUVARDA GÜVENLİK ÖNLEMLERİ</a:t>
            </a:r>
          </a:p>
          <a:p>
            <a:pPr algn="just"/>
            <a:r>
              <a:rPr lang="tr-TR" sz="2400" dirty="0">
                <a:solidFill>
                  <a:srgbClr val="FF0000"/>
                </a:solidFill>
              </a:rPr>
              <a:t>3.1. Genel Güvenlik Önlemleri</a:t>
            </a:r>
          </a:p>
          <a:p>
            <a:pPr marL="457200" indent="-457200" algn="just">
              <a:buFont typeface="Arial" panose="020B0604020202020204" pitchFamily="34" charset="0"/>
              <a:buChar char="•"/>
            </a:pPr>
            <a:r>
              <a:rPr lang="tr-TR" sz="2400" dirty="0"/>
              <a:t>Laboratuvar çalışmalarında, hem çalışanların sağlığı hem de sonuçların güvenilirliği açısından </a:t>
            </a:r>
            <a:r>
              <a:rPr lang="tr-TR" sz="2400" u="sng" dirty="0"/>
              <a:t>laboratuvar çalışma kurallarına aksatılmadan uyulmalı ve genel güvenlik önlemlerine dikkat edilmelidir</a:t>
            </a:r>
            <a:r>
              <a:rPr lang="tr-TR" sz="2400" dirty="0"/>
              <a:t>.</a:t>
            </a:r>
          </a:p>
          <a:p>
            <a:pPr marL="457200" indent="-457200" algn="just">
              <a:buFont typeface="Arial" panose="020B0604020202020204" pitchFamily="34" charset="0"/>
              <a:buChar char="•"/>
            </a:pPr>
            <a:r>
              <a:rPr lang="tr-TR" sz="2400" b="1" u="sng" dirty="0"/>
              <a:t>Laboratuvarlarda dikkat edilmesi gereken güvenli çalışma kuralları </a:t>
            </a:r>
            <a:r>
              <a:rPr lang="tr-TR" sz="2400" b="1" u="sng" dirty="0" smtClean="0"/>
              <a:t>şunlardır;</a:t>
            </a:r>
            <a:endParaRPr lang="tr-TR" sz="2400" b="1" u="sng" dirty="0"/>
          </a:p>
          <a:p>
            <a:pPr marL="914400" lvl="1" indent="-457200" algn="just">
              <a:buFont typeface="Arial" panose="020B0604020202020204" pitchFamily="34" charset="0"/>
              <a:buChar char="•"/>
            </a:pPr>
            <a:r>
              <a:rPr lang="tr-TR" sz="2400" dirty="0"/>
              <a:t>Laboratuvarda </a:t>
            </a:r>
            <a:r>
              <a:rPr lang="tr-TR" sz="2400" u="sng" dirty="0"/>
              <a:t>tek başına çalışılmamalı</a:t>
            </a:r>
            <a:r>
              <a:rPr lang="tr-TR" sz="2400" dirty="0"/>
              <a:t>, tek başına çalışılması durumunda her türlü kaza ihtimaline karşı bir </a:t>
            </a:r>
            <a:r>
              <a:rPr lang="tr-TR" sz="2400" u="sng" dirty="0"/>
              <a:t>başkasına önceden haber verilmelidir</a:t>
            </a:r>
            <a:r>
              <a:rPr lang="tr-TR" sz="2400" dirty="0"/>
              <a:t>.</a:t>
            </a:r>
          </a:p>
          <a:p>
            <a:pPr marL="914400" lvl="1" indent="-457200" algn="just">
              <a:buFont typeface="Arial" panose="020B0604020202020204" pitchFamily="34" charset="0"/>
              <a:buChar char="•"/>
            </a:pPr>
            <a:r>
              <a:rPr lang="tr-TR" sz="2400" dirty="0"/>
              <a:t>Ellerde </a:t>
            </a:r>
            <a:r>
              <a:rPr lang="tr-TR" sz="2400" u="sng" dirty="0"/>
              <a:t>kesik, yara ve benzeri durumlar </a:t>
            </a:r>
            <a:r>
              <a:rPr lang="tr-TR" sz="2400" dirty="0"/>
              <a:t>varsa bunların üzeri ancak su </a:t>
            </a:r>
            <a:r>
              <a:rPr lang="tr-TR" sz="2400" u="sng" dirty="0"/>
              <a:t>geçirmez bir bantla kapatıldıktan sonra </a:t>
            </a:r>
            <a:r>
              <a:rPr lang="tr-TR" sz="2400" dirty="0"/>
              <a:t>laboratuvarda çalışılmalı, </a:t>
            </a:r>
            <a:r>
              <a:rPr lang="tr-TR" sz="2400" u="sng" dirty="0"/>
              <a:t>aksi takdirde çalışılmamalıdır</a:t>
            </a:r>
            <a:r>
              <a:rPr lang="tr-TR" sz="2400" dirty="0"/>
              <a:t>.</a:t>
            </a:r>
          </a:p>
          <a:p>
            <a:pPr marL="914400" lvl="1" indent="-457200" algn="just">
              <a:buFont typeface="Arial" panose="020B0604020202020204" pitchFamily="34" charset="0"/>
              <a:buChar char="•"/>
            </a:pPr>
            <a:r>
              <a:rPr lang="tr-TR" sz="2400" dirty="0"/>
              <a:t>Kimyasal maddeler ve cihazlar kullanılırken çalışanlar, bu </a:t>
            </a:r>
            <a:r>
              <a:rPr lang="tr-TR" sz="2400" u="sng" dirty="0"/>
              <a:t>kimyasalların ve cihazların olası tehlikelerine karşı bilgilendirilmelidir.</a:t>
            </a:r>
          </a:p>
          <a:p>
            <a:pPr marL="914400" lvl="1" indent="-457200" algn="just">
              <a:buFont typeface="Arial" panose="020B0604020202020204" pitchFamily="34" charset="0"/>
              <a:buChar char="•"/>
            </a:pPr>
            <a:r>
              <a:rPr lang="tr-TR" sz="2400" dirty="0"/>
              <a:t>Cam kesme ve mantara geçirme durumlarında ellerin kesilmemesi için </a:t>
            </a:r>
            <a:r>
              <a:rPr lang="tr-TR" sz="2400" u="sng" dirty="0"/>
              <a:t>özel eldiven veya bez kullanılmalıdır.</a:t>
            </a:r>
          </a:p>
        </p:txBody>
      </p:sp>
    </p:spTree>
    <p:extLst>
      <p:ext uri="{BB962C8B-B14F-4D97-AF65-F5344CB8AC3E}">
        <p14:creationId xmlns:p14="http://schemas.microsoft.com/office/powerpoint/2010/main" val="1275671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05B542D-B917-495C-807C-8A3DB8D65B6F}"/>
              </a:ext>
            </a:extLst>
          </p:cNvPr>
          <p:cNvSpPr/>
          <p:nvPr/>
        </p:nvSpPr>
        <p:spPr>
          <a:xfrm>
            <a:off x="195309" y="1028343"/>
            <a:ext cx="11816177" cy="4401205"/>
          </a:xfrm>
          <a:prstGeom prst="rect">
            <a:avLst/>
          </a:prstGeom>
        </p:spPr>
        <p:txBody>
          <a:bodyPr wrap="square">
            <a:spAutoFit/>
          </a:bodyPr>
          <a:lstStyle/>
          <a:p>
            <a:pPr marL="914400" lvl="1" indent="-457200">
              <a:buFont typeface="Arial" panose="020B0604020202020204" pitchFamily="34" charset="0"/>
              <a:buChar char="•"/>
            </a:pPr>
            <a:r>
              <a:rPr lang="tr-TR" sz="2800" dirty="0"/>
              <a:t>Laboratuvarda mutlaka </a:t>
            </a:r>
            <a:r>
              <a:rPr lang="tr-TR" sz="2800" u="sng" dirty="0"/>
              <a:t>yangın söndürme tüpleri </a:t>
            </a:r>
            <a:r>
              <a:rPr lang="tr-TR" sz="2800" dirty="0"/>
              <a:t>bulundurulmalı, bunların </a:t>
            </a:r>
            <a:r>
              <a:rPr lang="tr-TR" sz="2800" u="sng" dirty="0"/>
              <a:t>nasıl çalıştığı bilinmeli</a:t>
            </a:r>
            <a:r>
              <a:rPr lang="tr-TR" sz="2800" dirty="0"/>
              <a:t>, yangın tehlikesine karşı </a:t>
            </a:r>
            <a:r>
              <a:rPr lang="tr-TR" sz="2800" u="sng" dirty="0"/>
              <a:t>gerekli tedbirler alınmalıdır</a:t>
            </a:r>
            <a:r>
              <a:rPr lang="tr-TR" sz="2800" dirty="0"/>
              <a:t>.</a:t>
            </a:r>
          </a:p>
          <a:p>
            <a:pPr marL="914400" lvl="1" indent="-457200">
              <a:buFont typeface="Arial" panose="020B0604020202020204" pitchFamily="34" charset="0"/>
              <a:buChar char="•"/>
            </a:pPr>
            <a:r>
              <a:rPr lang="tr-TR" sz="2800" dirty="0"/>
              <a:t>Laboratuvarda mutlaka </a:t>
            </a:r>
            <a:r>
              <a:rPr lang="tr-TR" sz="2800" u="sng" dirty="0"/>
              <a:t>ecza dolabı bulunmalıdır</a:t>
            </a:r>
            <a:r>
              <a:rPr lang="tr-TR" sz="2800" dirty="0"/>
              <a:t>.</a:t>
            </a:r>
          </a:p>
          <a:p>
            <a:pPr marL="914400" lvl="1" indent="-457200">
              <a:buFont typeface="Arial" panose="020B0604020202020204" pitchFamily="34" charset="0"/>
              <a:buChar char="•"/>
            </a:pPr>
            <a:r>
              <a:rPr lang="tr-TR" sz="2800" u="sng" dirty="0"/>
              <a:t>Zehirli gazların </a:t>
            </a:r>
            <a:r>
              <a:rPr lang="tr-TR" sz="2800" dirty="0"/>
              <a:t>oluştuğu çalışmalarda mutlaka </a:t>
            </a:r>
            <a:r>
              <a:rPr lang="tr-TR" sz="2800" u="sng" dirty="0"/>
              <a:t>çeker ocak kullanılmalıdır</a:t>
            </a:r>
            <a:r>
              <a:rPr lang="tr-TR" sz="2800" dirty="0"/>
              <a:t>.</a:t>
            </a:r>
          </a:p>
          <a:p>
            <a:pPr marL="914400" lvl="1" indent="-457200">
              <a:buFont typeface="Arial" panose="020B0604020202020204" pitchFamily="34" charset="0"/>
              <a:buChar char="•"/>
            </a:pPr>
            <a:r>
              <a:rPr lang="tr-TR" sz="2800" dirty="0"/>
              <a:t>Tüp içinde sıvı maddeleri ısıtırken </a:t>
            </a:r>
            <a:r>
              <a:rPr lang="tr-TR" sz="2800" u="sng" dirty="0"/>
              <a:t>tüp sürekli çalkalanmalı</a:t>
            </a:r>
            <a:r>
              <a:rPr lang="tr-TR" sz="2800" dirty="0"/>
              <a:t>, ısıtılan, kaynatılan ve karıştırılan maddelerin bulundukları kapların ve </a:t>
            </a:r>
            <a:r>
              <a:rPr lang="tr-TR" sz="2800" u="sng" dirty="0"/>
              <a:t>deney tüplerinin ağızları kimsenin bulunmadığı tarafa tutulmalıdır.</a:t>
            </a:r>
          </a:p>
          <a:p>
            <a:pPr marL="914400" lvl="1" indent="-457200">
              <a:buFont typeface="Arial" panose="020B0604020202020204" pitchFamily="34" charset="0"/>
              <a:buChar char="•"/>
            </a:pPr>
            <a:r>
              <a:rPr lang="tr-TR" sz="2800" dirty="0"/>
              <a:t>Kimyasal reaksiyonlar devam ederken ağzı açık deney tüpüne veya kap içinde ısıtma yaparken </a:t>
            </a:r>
            <a:r>
              <a:rPr lang="tr-TR" sz="2800" u="sng" dirty="0"/>
              <a:t>kaba üstten bakılmamalıdır</a:t>
            </a:r>
            <a:r>
              <a:rPr lang="tr-TR" sz="2800" dirty="0"/>
              <a:t>.</a:t>
            </a:r>
          </a:p>
          <a:p>
            <a:pPr marL="914400" lvl="1" indent="-457200">
              <a:buFont typeface="Arial" panose="020B0604020202020204" pitchFamily="34" charset="0"/>
              <a:buChar char="•"/>
            </a:pPr>
            <a:r>
              <a:rPr lang="tr-TR" sz="2800" dirty="0"/>
              <a:t>Kimyasal atık ve çöpler </a:t>
            </a:r>
            <a:r>
              <a:rPr lang="tr-TR" sz="2800" u="sng" dirty="0"/>
              <a:t>atık toplama kaplarına atılmalıdır</a:t>
            </a:r>
            <a:r>
              <a:rPr lang="tr-TR" sz="2800" dirty="0"/>
              <a:t>.</a:t>
            </a:r>
          </a:p>
        </p:txBody>
      </p:sp>
    </p:spTree>
    <p:extLst>
      <p:ext uri="{BB962C8B-B14F-4D97-AF65-F5344CB8AC3E}">
        <p14:creationId xmlns:p14="http://schemas.microsoft.com/office/powerpoint/2010/main" val="1234222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s://prosafety.com.tr/wp-content/uploads/2018/02/laboratuvarlarda-is-sagligi-ve-guvenligi.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21" y="2220710"/>
            <a:ext cx="5950523" cy="165272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m.kocaeli.edu.tr/Galeri/Pictures-92d6fbf3d1cc4ed8ab3050fbae44af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917" y="1335658"/>
            <a:ext cx="2137407" cy="2433785"/>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817033" y="4282668"/>
            <a:ext cx="10367605" cy="1746659"/>
          </a:xfrm>
        </p:spPr>
        <p:txBody>
          <a:bodyPr>
            <a:noAutofit/>
          </a:bodyPr>
          <a:lstStyle/>
          <a:p>
            <a:pPr algn="ctr"/>
            <a:r>
              <a:rPr lang="tr-TR" sz="5400" b="1" dirty="0" smtClean="0">
                <a:solidFill>
                  <a:srgbClr val="FF0000"/>
                </a:solidFill>
              </a:rPr>
              <a:t>Maden Mühendisliği Bölümü</a:t>
            </a:r>
            <a:br>
              <a:rPr lang="tr-TR" sz="5400" b="1" dirty="0" smtClean="0">
                <a:solidFill>
                  <a:srgbClr val="FF0000"/>
                </a:solidFill>
              </a:rPr>
            </a:br>
            <a:r>
              <a:rPr lang="tr-TR" sz="5400" b="1" dirty="0" smtClean="0">
                <a:solidFill>
                  <a:srgbClr val="FF0000"/>
                </a:solidFill>
              </a:rPr>
              <a:t>Laboratuvar İSG Eğitimi</a:t>
            </a:r>
            <a:endParaRPr lang="tr-TR" sz="5400" b="1" dirty="0">
              <a:solidFill>
                <a:srgbClr val="FF0000"/>
              </a:solidFill>
            </a:endParaRPr>
          </a:p>
        </p:txBody>
      </p:sp>
      <p:sp>
        <p:nvSpPr>
          <p:cNvPr id="3" name="Altbilgi Yer Tutucusu 2"/>
          <p:cNvSpPr>
            <a:spLocks noGrp="1"/>
          </p:cNvSpPr>
          <p:nvPr>
            <p:ph type="ftr" sz="quarter" idx="11"/>
          </p:nvPr>
        </p:nvSpPr>
        <p:spPr>
          <a:xfrm>
            <a:off x="3943435" y="6401342"/>
            <a:ext cx="4114800" cy="365125"/>
          </a:xfrm>
        </p:spPr>
        <p:txBody>
          <a:bodyPr/>
          <a:lstStyle/>
          <a:p>
            <a:r>
              <a:rPr lang="tr-TR" sz="1800" b="1" dirty="0" smtClean="0">
                <a:solidFill>
                  <a:srgbClr val="FFFF00"/>
                </a:solidFill>
              </a:rPr>
              <a:t>AKÜ Maden Müh. Böl. </a:t>
            </a:r>
            <a:r>
              <a:rPr lang="tr-TR" sz="1800" b="1" dirty="0" err="1" smtClean="0">
                <a:solidFill>
                  <a:srgbClr val="FFFF00"/>
                </a:solidFill>
              </a:rPr>
              <a:t>iSG</a:t>
            </a:r>
            <a:r>
              <a:rPr lang="tr-TR" sz="1800" b="1" dirty="0" smtClean="0">
                <a:solidFill>
                  <a:srgbClr val="FFFF00"/>
                </a:solidFill>
              </a:rPr>
              <a:t> Komisyonu</a:t>
            </a:r>
            <a:endParaRPr lang="tr-TR" sz="1800" b="1" dirty="0">
              <a:solidFill>
                <a:srgbClr val="FFFF00"/>
              </a:solidFill>
            </a:endParaRPr>
          </a:p>
        </p:txBody>
      </p:sp>
      <p:sp>
        <p:nvSpPr>
          <p:cNvPr id="4" name="AutoShape 2" descr="laboratuvarlarda iÅ saÄlÄ±ÄÄ± ve gÃ¼venliÄi ile ilgili gÃ¶rsel sonucu"/>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laboratuvarlarda iÅ saÄlÄ±ÄÄ± ve gÃ¼venliÄi ile ilgili gÃ¶rsel sonucu"/>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6" name="Picture 2" descr="C:\Users\a\Desktop\Maden Amble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182" y="312739"/>
            <a:ext cx="1826112" cy="13947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kü-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1436" y="312739"/>
            <a:ext cx="1394746" cy="139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7119" y="1431573"/>
            <a:ext cx="2142714" cy="2441860"/>
          </a:xfrm>
          <a:prstGeom prst="rect">
            <a:avLst/>
          </a:prstGeom>
        </p:spPr>
      </p:pic>
    </p:spTree>
    <p:extLst>
      <p:ext uri="{BB962C8B-B14F-4D97-AF65-F5344CB8AC3E}">
        <p14:creationId xmlns:p14="http://schemas.microsoft.com/office/powerpoint/2010/main" val="633021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7096" y="648182"/>
            <a:ext cx="10515600" cy="772329"/>
          </a:xfrm>
        </p:spPr>
        <p:txBody>
          <a:bodyPr/>
          <a:lstStyle/>
          <a:p>
            <a:r>
              <a:rPr lang="tr-TR" b="1" dirty="0" smtClean="0">
                <a:solidFill>
                  <a:srgbClr val="FF0000"/>
                </a:solidFill>
              </a:rPr>
              <a:t>Laboratuvar Güvenliği Eğitimi</a:t>
            </a:r>
            <a:endParaRPr lang="en-US" b="1" dirty="0">
              <a:solidFill>
                <a:srgbClr val="FF0000"/>
              </a:solidFill>
            </a:endParaRPr>
          </a:p>
        </p:txBody>
      </p:sp>
      <p:sp>
        <p:nvSpPr>
          <p:cNvPr id="3" name="İçerik Yer Tutucusu 2"/>
          <p:cNvSpPr>
            <a:spLocks noGrp="1"/>
          </p:cNvSpPr>
          <p:nvPr>
            <p:ph idx="1"/>
          </p:nvPr>
        </p:nvSpPr>
        <p:spPr/>
        <p:txBody>
          <a:bodyPr>
            <a:normAutofit/>
          </a:bodyPr>
          <a:lstStyle/>
          <a:p>
            <a:r>
              <a:rPr lang="tr-TR" sz="3200" b="1" dirty="0" smtClean="0">
                <a:solidFill>
                  <a:srgbClr val="FFC000"/>
                </a:solidFill>
              </a:rPr>
              <a:t>Güvenliğe Giriş</a:t>
            </a:r>
          </a:p>
          <a:p>
            <a:r>
              <a:rPr lang="tr-TR" sz="3200" dirty="0" smtClean="0"/>
              <a:t>Kimyasal Güvenlik</a:t>
            </a:r>
          </a:p>
          <a:p>
            <a:r>
              <a:rPr lang="tr-TR" sz="3200" dirty="0" smtClean="0"/>
              <a:t>Kişisel Koruyucu Donanımları</a:t>
            </a:r>
          </a:p>
          <a:p>
            <a:r>
              <a:rPr lang="tr-TR" sz="3200" dirty="0" smtClean="0"/>
              <a:t>Acil Durum Hazırlığı, Tehlikeli </a:t>
            </a:r>
            <a:r>
              <a:rPr lang="tr-TR" sz="3200" dirty="0"/>
              <a:t>Atık Yönetimi ve </a:t>
            </a:r>
            <a:r>
              <a:rPr lang="tr-TR" sz="3200" dirty="0" err="1"/>
              <a:t>Bertarafı</a:t>
            </a:r>
            <a:endParaRPr lang="tr-TR" sz="3200" dirty="0"/>
          </a:p>
          <a:p>
            <a:endParaRPr lang="en-US" sz="3200" dirty="0"/>
          </a:p>
        </p:txBody>
      </p:sp>
    </p:spTree>
    <p:extLst>
      <p:ext uri="{BB962C8B-B14F-4D97-AF65-F5344CB8AC3E}">
        <p14:creationId xmlns:p14="http://schemas.microsoft.com/office/powerpoint/2010/main" val="203576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4306" y="309031"/>
            <a:ext cx="10515600" cy="1325563"/>
          </a:xfrm>
        </p:spPr>
        <p:txBody>
          <a:bodyPr/>
          <a:lstStyle/>
          <a:p>
            <a:r>
              <a:rPr lang="tr-TR" dirty="0" err="1" smtClean="0"/>
              <a:t>AKÜ’de</a:t>
            </a:r>
            <a:r>
              <a:rPr lang="tr-TR" dirty="0" smtClean="0"/>
              <a:t> İSG Vizyonu</a:t>
            </a:r>
            <a:endParaRPr lang="en-US" dirty="0"/>
          </a:p>
        </p:txBody>
      </p:sp>
      <p:sp>
        <p:nvSpPr>
          <p:cNvPr id="3" name="İçerik Yer Tutucusu 2"/>
          <p:cNvSpPr>
            <a:spLocks noGrp="1"/>
          </p:cNvSpPr>
          <p:nvPr>
            <p:ph idx="1"/>
          </p:nvPr>
        </p:nvSpPr>
        <p:spPr>
          <a:xfrm>
            <a:off x="685800" y="2141536"/>
            <a:ext cx="10515600" cy="4351338"/>
          </a:xfrm>
        </p:spPr>
        <p:txBody>
          <a:bodyPr>
            <a:normAutofit/>
          </a:bodyPr>
          <a:lstStyle/>
          <a:p>
            <a:pPr marL="0" indent="0" algn="just">
              <a:buNone/>
            </a:pPr>
            <a:endParaRPr lang="tr-TR" b="1" dirty="0" smtClean="0"/>
          </a:p>
          <a:p>
            <a:pPr marL="0" indent="0" algn="just">
              <a:buNone/>
            </a:pPr>
            <a:r>
              <a:rPr lang="tr-TR" dirty="0"/>
              <a:t>	</a:t>
            </a:r>
          </a:p>
          <a:p>
            <a:pPr marL="0" indent="0" algn="just">
              <a:buNone/>
            </a:pPr>
            <a:endParaRPr lang="tr-TR" dirty="0" smtClean="0"/>
          </a:p>
        </p:txBody>
      </p:sp>
      <p:graphicFrame>
        <p:nvGraphicFramePr>
          <p:cNvPr id="6" name="Diyagram 5"/>
          <p:cNvGraphicFramePr/>
          <p:nvPr>
            <p:extLst>
              <p:ext uri="{D42A27DB-BD31-4B8C-83A1-F6EECF244321}">
                <p14:modId xmlns:p14="http://schemas.microsoft.com/office/powerpoint/2010/main" val="1224707063"/>
              </p:ext>
            </p:extLst>
          </p:nvPr>
        </p:nvGraphicFramePr>
        <p:xfrm>
          <a:off x="3253367" y="971812"/>
          <a:ext cx="927462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8124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0878" y="196770"/>
            <a:ext cx="10515600" cy="723679"/>
          </a:xfrm>
        </p:spPr>
        <p:txBody>
          <a:bodyPr/>
          <a:lstStyle/>
          <a:p>
            <a:r>
              <a:rPr lang="tr-TR" b="1" dirty="0" smtClean="0">
                <a:solidFill>
                  <a:srgbClr val="FF0000"/>
                </a:solidFill>
              </a:rPr>
              <a:t>İSG Güvenlik Politikası</a:t>
            </a:r>
            <a:endParaRPr lang="en-US" b="1" dirty="0">
              <a:solidFill>
                <a:srgbClr val="FF0000"/>
              </a:solidFill>
            </a:endParaRPr>
          </a:p>
        </p:txBody>
      </p:sp>
      <p:sp>
        <p:nvSpPr>
          <p:cNvPr id="3" name="İçerik Yer Tutucusu 2"/>
          <p:cNvSpPr>
            <a:spLocks noGrp="1"/>
          </p:cNvSpPr>
          <p:nvPr>
            <p:ph idx="1"/>
          </p:nvPr>
        </p:nvSpPr>
        <p:spPr>
          <a:xfrm>
            <a:off x="838200" y="920449"/>
            <a:ext cx="10515600" cy="5775506"/>
          </a:xfrm>
        </p:spPr>
        <p:txBody>
          <a:bodyPr>
            <a:normAutofit/>
          </a:bodyPr>
          <a:lstStyle/>
          <a:p>
            <a:pPr algn="just"/>
            <a:r>
              <a:rPr lang="tr-TR" sz="2800" u="sng" dirty="0" smtClean="0"/>
              <a:t>Yöneticilerin Görevleri;</a:t>
            </a:r>
          </a:p>
          <a:p>
            <a:pPr lvl="1" algn="just">
              <a:buFont typeface="Wingdings" panose="05000000000000000000" pitchFamily="2" charset="2"/>
              <a:buChar char="Ø"/>
            </a:pPr>
            <a:r>
              <a:rPr lang="tr-TR" sz="2800" dirty="0" smtClean="0"/>
              <a:t>Üniversite İSG tedbirlerine uymak ve bu tedbirleri uygulamak</a:t>
            </a:r>
          </a:p>
          <a:p>
            <a:pPr lvl="1" algn="just">
              <a:buFont typeface="Wingdings" panose="05000000000000000000" pitchFamily="2" charset="2"/>
              <a:buChar char="Ø"/>
            </a:pPr>
            <a:r>
              <a:rPr lang="tr-TR" sz="2800" dirty="0" smtClean="0"/>
              <a:t>Çalışanlar için uygun eğitimler düzenlemek</a:t>
            </a:r>
          </a:p>
          <a:p>
            <a:pPr lvl="1" algn="just">
              <a:buFont typeface="Wingdings" panose="05000000000000000000" pitchFamily="2" charset="2"/>
              <a:buChar char="Ø"/>
            </a:pPr>
            <a:r>
              <a:rPr lang="tr-TR" sz="2800" dirty="0" smtClean="0"/>
              <a:t>Gerekli güvenlik ekipmanlarını satın almak</a:t>
            </a:r>
          </a:p>
          <a:p>
            <a:pPr lvl="1" algn="just">
              <a:buFont typeface="Wingdings" panose="05000000000000000000" pitchFamily="2" charset="2"/>
              <a:buChar char="Ø"/>
            </a:pPr>
            <a:r>
              <a:rPr lang="tr-TR" sz="2800" dirty="0" smtClean="0"/>
              <a:t>Kazaları araştırmak ve uygun düzeltici önlemleri almak</a:t>
            </a:r>
          </a:p>
          <a:p>
            <a:pPr marL="457200" lvl="1" indent="0" algn="just">
              <a:buNone/>
            </a:pPr>
            <a:endParaRPr lang="tr-TR" dirty="0"/>
          </a:p>
          <a:p>
            <a:pPr algn="just"/>
            <a:r>
              <a:rPr lang="tr-TR" sz="2800" u="sng" dirty="0" smtClean="0"/>
              <a:t>Çalışanların Sorumlulukları;</a:t>
            </a:r>
          </a:p>
          <a:p>
            <a:pPr lvl="1" algn="just">
              <a:buFont typeface="Wingdings" panose="05000000000000000000" pitchFamily="2" charset="2"/>
              <a:buChar char="Ø"/>
            </a:pPr>
            <a:r>
              <a:rPr lang="tr-TR" sz="2800" dirty="0" smtClean="0"/>
              <a:t>Üniversite İSG politikalarını anlamak ve uymak</a:t>
            </a:r>
          </a:p>
          <a:p>
            <a:pPr lvl="1" algn="just">
              <a:buFont typeface="Wingdings" panose="05000000000000000000" pitchFamily="2" charset="2"/>
              <a:buChar char="Ø"/>
            </a:pPr>
            <a:r>
              <a:rPr lang="tr-TR" sz="2800" dirty="0" smtClean="0"/>
              <a:t>Tehlike ihtimali olan yerden uzaklaşmak</a:t>
            </a:r>
          </a:p>
          <a:p>
            <a:pPr lvl="1" algn="just">
              <a:buFont typeface="Wingdings" panose="05000000000000000000" pitchFamily="2" charset="2"/>
              <a:buChar char="Ø"/>
            </a:pPr>
            <a:r>
              <a:rPr lang="tr-TR" sz="2800" dirty="0" smtClean="0"/>
              <a:t>Uygun KKD (Kişisel Koruyucu Donanım) giymek</a:t>
            </a:r>
          </a:p>
          <a:p>
            <a:pPr lvl="1" algn="just">
              <a:buFont typeface="Wingdings" panose="05000000000000000000" pitchFamily="2" charset="2"/>
              <a:buChar char="Ø"/>
            </a:pPr>
            <a:r>
              <a:rPr lang="tr-TR" sz="2800" dirty="0" smtClean="0"/>
              <a:t>Güvenli olmayan durum ve koşulları rapor etmek</a:t>
            </a:r>
          </a:p>
          <a:p>
            <a:pPr lvl="1" algn="just">
              <a:buFont typeface="Wingdings" panose="05000000000000000000" pitchFamily="2" charset="2"/>
              <a:buChar char="Ø"/>
            </a:pPr>
            <a:r>
              <a:rPr lang="tr-TR" sz="2800" dirty="0" smtClean="0"/>
              <a:t>Kaza ve yaralanmaları uzmanlara bildirmek</a:t>
            </a:r>
            <a:endParaRPr lang="tr-TR" sz="2800" dirty="0"/>
          </a:p>
        </p:txBody>
      </p:sp>
    </p:spTree>
    <p:extLst>
      <p:ext uri="{BB962C8B-B14F-4D97-AF65-F5344CB8AC3E}">
        <p14:creationId xmlns:p14="http://schemas.microsoft.com/office/powerpoint/2010/main" val="1197505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lstStyle/>
          <a:p>
            <a:r>
              <a:rPr lang="tr-TR" b="1" dirty="0" smtClean="0">
                <a:solidFill>
                  <a:srgbClr val="FF0000"/>
                </a:solidFill>
              </a:rPr>
              <a:t>Güvenliğe Giriş</a:t>
            </a:r>
            <a:endParaRPr lang="en-US" b="1" dirty="0">
              <a:solidFill>
                <a:srgbClr val="FF0000"/>
              </a:solidFill>
            </a:endParaRPr>
          </a:p>
        </p:txBody>
      </p:sp>
      <p:sp>
        <p:nvSpPr>
          <p:cNvPr id="3" name="İçerik Yer Tutucusu 2"/>
          <p:cNvSpPr>
            <a:spLocks noGrp="1"/>
          </p:cNvSpPr>
          <p:nvPr>
            <p:ph idx="1"/>
          </p:nvPr>
        </p:nvSpPr>
        <p:spPr>
          <a:xfrm>
            <a:off x="838200" y="1955070"/>
            <a:ext cx="10515600" cy="5044649"/>
          </a:xfrm>
        </p:spPr>
        <p:txBody>
          <a:bodyPr>
            <a:normAutofit/>
          </a:bodyPr>
          <a:lstStyle/>
          <a:p>
            <a:pPr algn="just"/>
            <a:r>
              <a:rPr lang="tr-TR" sz="3600" dirty="0" smtClean="0"/>
              <a:t>Tehlike Anı İçin Bilinmesi Gerekenler</a:t>
            </a:r>
            <a:r>
              <a:rPr lang="tr-TR" sz="3600" dirty="0"/>
              <a:t>	</a:t>
            </a:r>
            <a:endParaRPr lang="tr-TR" sz="3600" dirty="0" smtClean="0"/>
          </a:p>
          <a:p>
            <a:pPr lvl="1" algn="just"/>
            <a:r>
              <a:rPr lang="tr-TR" sz="3200" dirty="0" smtClean="0"/>
              <a:t>Laboratuvar ve Araştırma Güvenliği Planı</a:t>
            </a:r>
          </a:p>
          <a:p>
            <a:pPr lvl="1" algn="just"/>
            <a:r>
              <a:rPr lang="tr-TR" sz="3200" dirty="0" smtClean="0"/>
              <a:t>Birime Özel Plan</a:t>
            </a:r>
          </a:p>
          <a:p>
            <a:pPr lvl="2" algn="just"/>
            <a:r>
              <a:rPr lang="tr-TR" sz="2800" dirty="0" smtClean="0"/>
              <a:t>Tehlike değerlendirmesi</a:t>
            </a:r>
          </a:p>
          <a:p>
            <a:pPr lvl="2" algn="just"/>
            <a:r>
              <a:rPr lang="tr-TR" sz="2800" dirty="0" smtClean="0"/>
              <a:t>Kayıt formu</a:t>
            </a:r>
          </a:p>
        </p:txBody>
      </p:sp>
    </p:spTree>
    <p:extLst>
      <p:ext uri="{BB962C8B-B14F-4D97-AF65-F5344CB8AC3E}">
        <p14:creationId xmlns:p14="http://schemas.microsoft.com/office/powerpoint/2010/main" val="2083504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lstStyle/>
          <a:p>
            <a:r>
              <a:rPr lang="tr-TR" b="1" dirty="0" smtClean="0">
                <a:solidFill>
                  <a:srgbClr val="FF0000"/>
                </a:solidFill>
              </a:rPr>
              <a:t>Güvenliğe Giriş</a:t>
            </a:r>
            <a:endParaRPr lang="en-US" b="1" dirty="0">
              <a:solidFill>
                <a:srgbClr val="FF0000"/>
              </a:solidFill>
            </a:endParaRPr>
          </a:p>
        </p:txBody>
      </p:sp>
      <p:sp>
        <p:nvSpPr>
          <p:cNvPr id="3" name="İçerik Yer Tutucusu 2"/>
          <p:cNvSpPr>
            <a:spLocks noGrp="1"/>
          </p:cNvSpPr>
          <p:nvPr>
            <p:ph idx="1"/>
          </p:nvPr>
        </p:nvSpPr>
        <p:spPr>
          <a:xfrm>
            <a:off x="838200" y="1813351"/>
            <a:ext cx="10515600" cy="5044649"/>
          </a:xfrm>
        </p:spPr>
        <p:txBody>
          <a:bodyPr>
            <a:normAutofit/>
          </a:bodyPr>
          <a:lstStyle/>
          <a:p>
            <a:pPr algn="just"/>
            <a:r>
              <a:rPr lang="tr-TR" sz="3200" dirty="0" smtClean="0"/>
              <a:t>Laboratuvardaki </a:t>
            </a:r>
            <a:r>
              <a:rPr lang="tr-TR" sz="3200" dirty="0"/>
              <a:t>tehlikeli kimyasallara maruz </a:t>
            </a:r>
            <a:r>
              <a:rPr lang="tr-TR" sz="3200" dirty="0" smtClean="0"/>
              <a:t>kalırsanız;</a:t>
            </a:r>
          </a:p>
          <a:p>
            <a:pPr lvl="1" algn="just"/>
            <a:r>
              <a:rPr lang="tr-TR" sz="2800" dirty="0" smtClean="0"/>
              <a:t>Yöneticinize haber verin*</a:t>
            </a:r>
          </a:p>
          <a:p>
            <a:pPr lvl="1" algn="just"/>
            <a:r>
              <a:rPr lang="tr-TR" sz="2800" dirty="0" smtClean="0"/>
              <a:t>Tıbbi yardım isteyin</a:t>
            </a:r>
          </a:p>
          <a:p>
            <a:pPr lvl="2" algn="just"/>
            <a:r>
              <a:rPr lang="tr-TR" sz="2400" dirty="0" smtClean="0"/>
              <a:t>Yerel hastaneden</a:t>
            </a:r>
          </a:p>
          <a:p>
            <a:pPr lvl="2" algn="just"/>
            <a:r>
              <a:rPr lang="tr-TR" sz="2400" dirty="0" smtClean="0"/>
              <a:t>Acil destek tesisinden</a:t>
            </a:r>
          </a:p>
          <a:p>
            <a:pPr marL="739775" lvl="2" indent="-342900" algn="just"/>
            <a:r>
              <a:rPr lang="tr-TR" sz="2800" dirty="0" smtClean="0"/>
              <a:t>Acil durumda ilk olay raporunu doldurun</a:t>
            </a:r>
          </a:p>
          <a:p>
            <a:pPr marL="739775" lvl="2" indent="-342900" algn="just"/>
            <a:endParaRPr lang="tr-TR" sz="2800" dirty="0" smtClean="0"/>
          </a:p>
          <a:p>
            <a:pPr marL="396875" lvl="2" indent="0" algn="just">
              <a:buNone/>
            </a:pPr>
            <a:r>
              <a:rPr lang="tr-TR" sz="2800" dirty="0" smtClean="0"/>
              <a:t>(*Yaralanma </a:t>
            </a:r>
            <a:r>
              <a:rPr lang="tr-TR" sz="2800" dirty="0"/>
              <a:t>veya işte tehlikeli bir kimyasal maddeye maruz </a:t>
            </a:r>
            <a:r>
              <a:rPr lang="tr-TR" sz="2800" dirty="0" smtClean="0"/>
              <a:t>kalınırsa</a:t>
            </a:r>
            <a:r>
              <a:rPr lang="tr-TR" sz="2800" dirty="0"/>
              <a:t>, </a:t>
            </a:r>
            <a:r>
              <a:rPr lang="tr-TR" sz="2800" dirty="0" smtClean="0"/>
              <a:t>mutlaka önce </a:t>
            </a:r>
            <a:r>
              <a:rPr lang="tr-TR" sz="2800" dirty="0"/>
              <a:t>amirinize haber verin</a:t>
            </a:r>
            <a:r>
              <a:rPr lang="tr-TR" sz="2800" dirty="0" smtClean="0"/>
              <a:t>.)</a:t>
            </a:r>
          </a:p>
        </p:txBody>
      </p:sp>
    </p:spTree>
    <p:extLst>
      <p:ext uri="{BB962C8B-B14F-4D97-AF65-F5344CB8AC3E}">
        <p14:creationId xmlns:p14="http://schemas.microsoft.com/office/powerpoint/2010/main" val="2062983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4D7C1C2-CD21-4935-95C7-B1BCBF22662A}"/>
              </a:ext>
            </a:extLst>
          </p:cNvPr>
          <p:cNvSpPr/>
          <p:nvPr/>
        </p:nvSpPr>
        <p:spPr>
          <a:xfrm>
            <a:off x="895634" y="1480766"/>
            <a:ext cx="5237844" cy="646331"/>
          </a:xfrm>
          <a:prstGeom prst="rect">
            <a:avLst/>
          </a:prstGeom>
        </p:spPr>
        <p:txBody>
          <a:bodyPr wrap="none">
            <a:spAutoFit/>
          </a:bodyPr>
          <a:lstStyle/>
          <a:p>
            <a:r>
              <a:rPr lang="tr-TR" sz="3600" b="1" dirty="0">
                <a:solidFill>
                  <a:schemeClr val="accent1"/>
                </a:solidFill>
              </a:rPr>
              <a:t>Güvenli Çalışmanın Önemi</a:t>
            </a:r>
          </a:p>
        </p:txBody>
      </p:sp>
      <p:sp>
        <p:nvSpPr>
          <p:cNvPr id="3" name="Dikdörtgen 2">
            <a:extLst>
              <a:ext uri="{FF2B5EF4-FFF2-40B4-BE49-F238E27FC236}">
                <a16:creationId xmlns:a16="http://schemas.microsoft.com/office/drawing/2014/main" id="{698E2F80-8DF1-436F-B396-A76B16CE7637}"/>
              </a:ext>
            </a:extLst>
          </p:cNvPr>
          <p:cNvSpPr/>
          <p:nvPr/>
        </p:nvSpPr>
        <p:spPr>
          <a:xfrm>
            <a:off x="875678" y="2369372"/>
            <a:ext cx="10852783" cy="3539430"/>
          </a:xfrm>
          <a:prstGeom prst="rect">
            <a:avLst/>
          </a:prstGeom>
        </p:spPr>
        <p:txBody>
          <a:bodyPr wrap="square">
            <a:spAutoFit/>
          </a:bodyPr>
          <a:lstStyle/>
          <a:p>
            <a:pPr algn="just"/>
            <a:r>
              <a:rPr lang="tr-TR" sz="2800" dirty="0"/>
              <a:t>Laboratuvarları kullanan kişilerin Güvenli çalışmak işinin gereğidir ve en az yeni teknik ve bilgileri öğrenmek kadar önemlidir. Laboratuvar eğitimi </a:t>
            </a:r>
            <a:r>
              <a:rPr lang="tr-TR" sz="2800" dirty="0" smtClean="0"/>
              <a:t>sırasında aşağıdaki </a:t>
            </a:r>
            <a:r>
              <a:rPr lang="tr-TR" sz="2800" dirty="0"/>
              <a:t>konulara önem verilmelidir :</a:t>
            </a:r>
          </a:p>
          <a:p>
            <a:r>
              <a:rPr lang="tr-TR" sz="2800" dirty="0" smtClean="0"/>
              <a:t>	- Kimyasal </a:t>
            </a:r>
            <a:r>
              <a:rPr lang="tr-TR" sz="2800" dirty="0"/>
              <a:t>maddelerle tehlikesiz ve güvenli çalışmak.</a:t>
            </a:r>
          </a:p>
          <a:p>
            <a:r>
              <a:rPr lang="tr-TR" sz="2800" dirty="0" smtClean="0"/>
              <a:t>	- Kendini </a:t>
            </a:r>
            <a:r>
              <a:rPr lang="tr-TR" sz="2800" dirty="0"/>
              <a:t>ve arkadaşlarını tehlikeden korumak.</a:t>
            </a:r>
          </a:p>
          <a:p>
            <a:r>
              <a:rPr lang="tr-TR" sz="2800" dirty="0" smtClean="0"/>
              <a:t>	- </a:t>
            </a:r>
            <a:r>
              <a:rPr lang="tr-TR" sz="2800" dirty="0"/>
              <a:t>Laboratuvarın kirliliğine ve düzenine karşı hassas olmak. </a:t>
            </a:r>
          </a:p>
          <a:p>
            <a:r>
              <a:rPr lang="tr-TR" sz="2800" dirty="0" smtClean="0">
                <a:solidFill>
                  <a:srgbClr val="FF0000"/>
                </a:solidFill>
              </a:rPr>
              <a:t>	- </a:t>
            </a:r>
            <a:r>
              <a:rPr lang="tr-TR" sz="2800" dirty="0">
                <a:solidFill>
                  <a:srgbClr val="FF0000"/>
                </a:solidFill>
              </a:rPr>
              <a:t>Kimyasal maddelerin muhtemel tehlikelerini tanımak</a:t>
            </a:r>
          </a:p>
          <a:p>
            <a:pPr marL="1165225"/>
            <a:r>
              <a:rPr lang="tr-TR" sz="2800" dirty="0">
                <a:solidFill>
                  <a:srgbClr val="FF0000"/>
                </a:solidFill>
              </a:rPr>
              <a:t>ve uyarılar yardımıyla bu tehlikelerden korunmak.</a:t>
            </a:r>
          </a:p>
        </p:txBody>
      </p:sp>
      <p:sp>
        <p:nvSpPr>
          <p:cNvPr id="4" name="Unvan 1"/>
          <p:cNvSpPr txBox="1">
            <a:spLocks/>
          </p:cNvSpPr>
          <p:nvPr/>
        </p:nvSpPr>
        <p:spPr>
          <a:xfrm>
            <a:off x="875678" y="338020"/>
            <a:ext cx="10515600" cy="9004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b="1" dirty="0" smtClean="0">
                <a:solidFill>
                  <a:srgbClr val="FF0000"/>
                </a:solidFill>
              </a:rPr>
              <a:t>Güvenliğe Giriş</a:t>
            </a:r>
            <a:endParaRPr lang="en-US" b="1" dirty="0">
              <a:solidFill>
                <a:srgbClr val="FF0000"/>
              </a:solidFill>
            </a:endParaRPr>
          </a:p>
        </p:txBody>
      </p:sp>
    </p:spTree>
    <p:extLst>
      <p:ext uri="{BB962C8B-B14F-4D97-AF65-F5344CB8AC3E}">
        <p14:creationId xmlns:p14="http://schemas.microsoft.com/office/powerpoint/2010/main" val="3662531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3E542AC-C40B-42E8-BA30-6C59755919C5}"/>
              </a:ext>
            </a:extLst>
          </p:cNvPr>
          <p:cNvSpPr/>
          <p:nvPr/>
        </p:nvSpPr>
        <p:spPr>
          <a:xfrm>
            <a:off x="347241" y="615741"/>
            <a:ext cx="7060557" cy="4832092"/>
          </a:xfrm>
          <a:prstGeom prst="rect">
            <a:avLst/>
          </a:prstGeom>
        </p:spPr>
        <p:txBody>
          <a:bodyPr wrap="square">
            <a:spAutoFit/>
          </a:bodyPr>
          <a:lstStyle/>
          <a:p>
            <a:pPr marL="342900" indent="-342900">
              <a:buAutoNum type="arabicPeriod"/>
            </a:pPr>
            <a:r>
              <a:rPr lang="tr-TR" sz="2800" b="1" dirty="0">
                <a:solidFill>
                  <a:srgbClr val="FF0000"/>
                </a:solidFill>
              </a:rPr>
              <a:t>LABORATUVARDA KİŞİSEL HAZIRLIKLAR </a:t>
            </a:r>
          </a:p>
          <a:p>
            <a:r>
              <a:rPr lang="tr-TR" sz="2800" dirty="0">
                <a:solidFill>
                  <a:srgbClr val="FF0000"/>
                </a:solidFill>
              </a:rPr>
              <a:t>Laboratuvar çalışmalarında uyulması gereken genel çalışma kuralları şunlardır:</a:t>
            </a:r>
          </a:p>
          <a:p>
            <a:pPr marL="457200" indent="-457200" algn="just">
              <a:buFont typeface="Arial" panose="020B0604020202020204" pitchFamily="34" charset="0"/>
              <a:buChar char="•"/>
            </a:pPr>
            <a:r>
              <a:rPr lang="tr-TR" sz="2800" dirty="0"/>
              <a:t>Laboratuvara </a:t>
            </a:r>
            <a:r>
              <a:rPr lang="tr-TR" sz="2800" u="sng" dirty="0"/>
              <a:t>çanta, ceket, kaban, palto</a:t>
            </a:r>
            <a:r>
              <a:rPr lang="tr-TR" sz="2800" dirty="0"/>
              <a:t>, vb. getirilmemeli, bu gibi malzemeler </a:t>
            </a:r>
            <a:r>
              <a:rPr lang="tr-TR" sz="2800" u="sng" dirty="0"/>
              <a:t>laboratuvarın dışında muhafaza edilmelidir</a:t>
            </a:r>
            <a:r>
              <a:rPr lang="tr-TR" sz="2800" dirty="0"/>
              <a:t>.</a:t>
            </a:r>
          </a:p>
          <a:p>
            <a:pPr marL="457200" indent="-457200" algn="just">
              <a:buFont typeface="Arial" panose="020B0604020202020204" pitchFamily="34" charset="0"/>
              <a:buChar char="•"/>
            </a:pPr>
            <a:r>
              <a:rPr lang="tr-TR" sz="2800" dirty="0"/>
              <a:t>Laboratuvarda kesinlikle </a:t>
            </a:r>
            <a:r>
              <a:rPr lang="tr-TR" sz="2800" u="sng" dirty="0"/>
              <a:t>laboratuvar önlüğü </a:t>
            </a:r>
            <a:r>
              <a:rPr lang="tr-TR" sz="2800" dirty="0"/>
              <a:t>ile çalışılmalı, eğer gerekiyorsa </a:t>
            </a:r>
            <a:r>
              <a:rPr lang="tr-TR" sz="2800" u="sng" dirty="0"/>
              <a:t>diğer koruyucu malzemeler </a:t>
            </a:r>
            <a:r>
              <a:rPr lang="tr-TR" sz="2800" dirty="0"/>
              <a:t>de kullanılmalıdır.</a:t>
            </a:r>
          </a:p>
          <a:p>
            <a:pPr marL="457200" indent="-457200" algn="just">
              <a:buFont typeface="Arial" panose="020B0604020202020204" pitchFamily="34" charset="0"/>
              <a:buChar char="•"/>
            </a:pPr>
            <a:r>
              <a:rPr lang="tr-TR" sz="2800" dirty="0"/>
              <a:t>Laboratuvarda </a:t>
            </a:r>
            <a:r>
              <a:rPr lang="tr-TR" sz="2800" u="sng" dirty="0"/>
              <a:t>sallantılı küpe, bilezik, bileklik </a:t>
            </a:r>
            <a:r>
              <a:rPr lang="tr-TR" sz="2800" dirty="0"/>
              <a:t>vb. takılmamalı, </a:t>
            </a:r>
            <a:r>
              <a:rPr lang="tr-TR" sz="2800" u="sng" dirty="0"/>
              <a:t>uzun saçlar toplamalıdır</a:t>
            </a:r>
            <a:r>
              <a:rPr lang="tr-TR" sz="2800" dirty="0" smtClean="0"/>
              <a:t>.</a:t>
            </a:r>
            <a:endParaRPr lang="tr-TR" sz="2800"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6630" y="213890"/>
            <a:ext cx="2586556" cy="3233195"/>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1385" y="3447085"/>
            <a:ext cx="2857500" cy="2857500"/>
          </a:xfrm>
          <a:prstGeom prst="rect">
            <a:avLst/>
          </a:prstGeom>
        </p:spPr>
      </p:pic>
    </p:spTree>
    <p:extLst>
      <p:ext uri="{BB962C8B-B14F-4D97-AF65-F5344CB8AC3E}">
        <p14:creationId xmlns:p14="http://schemas.microsoft.com/office/powerpoint/2010/main" val="1657754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3E542AC-C40B-42E8-BA30-6C59755919C5}"/>
              </a:ext>
            </a:extLst>
          </p:cNvPr>
          <p:cNvSpPr/>
          <p:nvPr/>
        </p:nvSpPr>
        <p:spPr>
          <a:xfrm>
            <a:off x="531536" y="3810354"/>
            <a:ext cx="6066034" cy="2246769"/>
          </a:xfrm>
          <a:prstGeom prst="rect">
            <a:avLst/>
          </a:prstGeom>
        </p:spPr>
        <p:txBody>
          <a:bodyPr wrap="square">
            <a:spAutoFit/>
          </a:bodyPr>
          <a:lstStyle/>
          <a:p>
            <a:pPr marL="457200" indent="-457200" algn="just">
              <a:buFont typeface="Arial" panose="020B0604020202020204" pitchFamily="34" charset="0"/>
              <a:buChar char="•"/>
            </a:pPr>
            <a:r>
              <a:rPr lang="tr-TR" sz="2800" dirty="0" smtClean="0"/>
              <a:t>Laboratuvarda </a:t>
            </a:r>
            <a:r>
              <a:rPr lang="tr-TR" sz="2800" dirty="0"/>
              <a:t>herhangi bir şey yenilip içilmemelidir.</a:t>
            </a:r>
          </a:p>
          <a:p>
            <a:pPr marL="457200" indent="-457200" algn="just">
              <a:buFont typeface="Arial" panose="020B0604020202020204" pitchFamily="34" charset="0"/>
              <a:buChar char="•"/>
            </a:pPr>
            <a:r>
              <a:rPr lang="tr-TR" sz="2800" dirty="0"/>
              <a:t>Laboratuvardaki çalışmalara başlamadan önce </a:t>
            </a:r>
            <a:r>
              <a:rPr lang="tr-TR" sz="2800" u="sng" dirty="0"/>
              <a:t>ilgili </a:t>
            </a:r>
            <a:r>
              <a:rPr lang="tr-TR" sz="2800" u="sng" dirty="0" smtClean="0"/>
              <a:t>dokümanlar </a:t>
            </a:r>
            <a:r>
              <a:rPr lang="tr-TR" sz="2800" u="sng" dirty="0"/>
              <a:t>okunmalıdır.</a:t>
            </a:r>
          </a:p>
        </p:txBody>
      </p:sp>
      <p:pic>
        <p:nvPicPr>
          <p:cNvPr id="2050" name="Picture 2" descr="terlik giyilmemel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35" y="331920"/>
            <a:ext cx="3478876" cy="239172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Düz Bağlayıcı 3"/>
          <p:cNvCxnSpPr/>
          <p:nvPr/>
        </p:nvCxnSpPr>
        <p:spPr>
          <a:xfrm flipH="1">
            <a:off x="980846" y="188792"/>
            <a:ext cx="3102015" cy="253485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Düz Bağlayıcı 5"/>
          <p:cNvCxnSpPr/>
          <p:nvPr/>
        </p:nvCxnSpPr>
        <p:spPr>
          <a:xfrm>
            <a:off x="952126" y="279908"/>
            <a:ext cx="3130735" cy="239172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Metin kutusu 7"/>
          <p:cNvSpPr txBox="1"/>
          <p:nvPr/>
        </p:nvSpPr>
        <p:spPr>
          <a:xfrm>
            <a:off x="4838217" y="763722"/>
            <a:ext cx="6810857" cy="1384995"/>
          </a:xfrm>
          <a:prstGeom prst="rect">
            <a:avLst/>
          </a:prstGeom>
          <a:noFill/>
        </p:spPr>
        <p:txBody>
          <a:bodyPr wrap="square" rtlCol="0">
            <a:spAutoFit/>
          </a:bodyPr>
          <a:lstStyle/>
          <a:p>
            <a:pPr algn="just"/>
            <a:r>
              <a:rPr lang="tr-TR" sz="2800" dirty="0"/>
              <a:t>Laboratuvarlarda kesinlikle </a:t>
            </a:r>
            <a:r>
              <a:rPr lang="tr-TR" sz="2800" u="sng" dirty="0"/>
              <a:t>terlik, sandalet ve burnu açık ayakkabılar giyilmemelidir.</a:t>
            </a:r>
          </a:p>
          <a:p>
            <a:pPr algn="just"/>
            <a:endParaRPr lang="en-US" sz="2800" dirty="0"/>
          </a:p>
        </p:txBody>
      </p:sp>
      <p:pic>
        <p:nvPicPr>
          <p:cNvPr id="2056" name="Picture 8" descr="yemek yiyen öğrenc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7787" y="2866247"/>
            <a:ext cx="4848225" cy="3190876"/>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Düz Bağlayıcı 12"/>
          <p:cNvCxnSpPr/>
          <p:nvPr/>
        </p:nvCxnSpPr>
        <p:spPr>
          <a:xfrm flipH="1">
            <a:off x="6898511" y="2866247"/>
            <a:ext cx="5058138" cy="329148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a:off x="6910086" y="2866247"/>
            <a:ext cx="5034987" cy="319087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229833"/>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1212</TotalTime>
  <Words>869</Words>
  <Application>Microsoft Office PowerPoint</Application>
  <PresentationFormat>Geniş ekran</PresentationFormat>
  <Paragraphs>114</Paragraphs>
  <Slides>16</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16</vt:i4>
      </vt:variant>
    </vt:vector>
  </HeadingPairs>
  <TitlesOfParts>
    <vt:vector size="21" baseType="lpstr">
      <vt:lpstr>Arial</vt:lpstr>
      <vt:lpstr>Calibri</vt:lpstr>
      <vt:lpstr>Calibri Light</vt:lpstr>
      <vt:lpstr>Wingdings</vt:lpstr>
      <vt:lpstr>Geçmişe bakış</vt:lpstr>
      <vt:lpstr>Maden Mühendisliği Bölümü Laboratuvar Güvenliği Eğitimi</vt:lpstr>
      <vt:lpstr>Laboratuvar Güvenliği Eğitimi</vt:lpstr>
      <vt:lpstr>AKÜ’de İSG Vizyonu</vt:lpstr>
      <vt:lpstr>İSG Güvenlik Politikası</vt:lpstr>
      <vt:lpstr>Güvenliğe Giriş</vt:lpstr>
      <vt:lpstr>Güvenliğe Giriş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Maden Mühendisliği Bölümü Laboratuvar İSG Eğitimi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Laboratuvar Güvenliği Eğitimi</dc:title>
  <dc:creator>Mustafa</dc:creator>
  <cp:lastModifiedBy>Mustafa</cp:lastModifiedBy>
  <cp:revision>65</cp:revision>
  <dcterms:created xsi:type="dcterms:W3CDTF">2019-08-01T11:33:08Z</dcterms:created>
  <dcterms:modified xsi:type="dcterms:W3CDTF">2019-09-30T07:49:43Z</dcterms:modified>
</cp:coreProperties>
</file>