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328" r:id="rId2"/>
    <p:sldId id="257" r:id="rId3"/>
    <p:sldId id="329" r:id="rId4"/>
    <p:sldId id="258" r:id="rId5"/>
    <p:sldId id="259" r:id="rId6"/>
    <p:sldId id="260" r:id="rId7"/>
    <p:sldId id="261" r:id="rId8"/>
    <p:sldId id="262" r:id="rId9"/>
    <p:sldId id="263" r:id="rId10"/>
    <p:sldId id="264" r:id="rId11"/>
    <p:sldId id="265" r:id="rId12"/>
    <p:sldId id="267" r:id="rId13"/>
    <p:sldId id="268" r:id="rId14"/>
    <p:sldId id="321" r:id="rId15"/>
    <p:sldId id="269" r:id="rId16"/>
    <p:sldId id="322" r:id="rId17"/>
    <p:sldId id="270" r:id="rId18"/>
    <p:sldId id="271" r:id="rId19"/>
    <p:sldId id="272" r:id="rId20"/>
    <p:sldId id="273" r:id="rId21"/>
    <p:sldId id="274" r:id="rId22"/>
    <p:sldId id="275" r:id="rId23"/>
    <p:sldId id="276" r:id="rId24"/>
    <p:sldId id="277" r:id="rId25"/>
    <p:sldId id="278" r:id="rId26"/>
    <p:sldId id="291" r:id="rId27"/>
    <p:sldId id="292" r:id="rId28"/>
    <p:sldId id="323" r:id="rId29"/>
    <p:sldId id="293" r:id="rId30"/>
    <p:sldId id="302" r:id="rId31"/>
    <p:sldId id="303" r:id="rId32"/>
    <p:sldId id="304" r:id="rId33"/>
    <p:sldId id="305" r:id="rId34"/>
    <p:sldId id="306" r:id="rId35"/>
    <p:sldId id="307" r:id="rId36"/>
    <p:sldId id="279" r:id="rId37"/>
    <p:sldId id="284" r:id="rId38"/>
    <p:sldId id="286" r:id="rId39"/>
    <p:sldId id="287" r:id="rId40"/>
    <p:sldId id="288" r:id="rId41"/>
    <p:sldId id="300" r:id="rId42"/>
    <p:sldId id="309" r:id="rId43"/>
    <p:sldId id="310" r:id="rId44"/>
    <p:sldId id="311" r:id="rId45"/>
    <p:sldId id="312" r:id="rId46"/>
    <p:sldId id="313" r:id="rId47"/>
    <p:sldId id="314" r:id="rId48"/>
    <p:sldId id="316" r:id="rId49"/>
    <p:sldId id="324" r:id="rId50"/>
    <p:sldId id="325" r:id="rId51"/>
    <p:sldId id="326" r:id="rId52"/>
    <p:sldId id="317" r:id="rId53"/>
    <p:sldId id="327" r:id="rId54"/>
    <p:sldId id="330"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5552" autoAdjust="0"/>
  </p:normalViewPr>
  <p:slideViewPr>
    <p:cSldViewPr>
      <p:cViewPr varScale="1">
        <p:scale>
          <a:sx n="83" d="100"/>
          <a:sy n="83" d="100"/>
        </p:scale>
        <p:origin x="312"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97702-D8CC-41A9-8A76-F35C3C3C7C9E}" type="datetimeFigureOut">
              <a:rPr lang="tr-TR" smtClean="0"/>
              <a:pPr/>
              <a:t>10.10.2019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FF2CC-7630-4D87-8F2D-3E6F67EF627C}" type="slidenum">
              <a:rPr lang="tr-TR" smtClean="0"/>
              <a:pPr/>
              <a:t>‹#›</a:t>
            </a:fld>
            <a:endParaRPr lang="tr-TR"/>
          </a:p>
        </p:txBody>
      </p:sp>
    </p:spTree>
    <p:extLst>
      <p:ext uri="{BB962C8B-B14F-4D97-AF65-F5344CB8AC3E}">
        <p14:creationId xmlns:p14="http://schemas.microsoft.com/office/powerpoint/2010/main" val="158582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pPr/>
              <a:t>1</a:t>
            </a:fld>
            <a:endParaRPr lang="tr-TR"/>
          </a:p>
        </p:txBody>
      </p:sp>
    </p:spTree>
    <p:extLst>
      <p:ext uri="{BB962C8B-B14F-4D97-AF65-F5344CB8AC3E}">
        <p14:creationId xmlns:p14="http://schemas.microsoft.com/office/powerpoint/2010/main" val="333357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14</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r>
              <a:rPr lang="tr-TR" sz="1200" dirty="0" smtClean="0">
                <a:latin typeface="Times New Roman" pitchFamily="18" charset="0"/>
                <a:cs typeface="Times New Roman" pitchFamily="18" charset="0"/>
              </a:rPr>
              <a:t>HMIS sistemini </a:t>
            </a:r>
            <a:r>
              <a:rPr lang="tr-TR" sz="1200" dirty="0" err="1" smtClean="0">
                <a:latin typeface="Times New Roman" pitchFamily="18" charset="0"/>
                <a:cs typeface="Times New Roman" pitchFamily="18" charset="0"/>
              </a:rPr>
              <a:t>laboratuvarda</a:t>
            </a:r>
            <a:r>
              <a:rPr lang="tr-TR" sz="1200" dirty="0" smtClean="0">
                <a:latin typeface="Times New Roman" pitchFamily="18" charset="0"/>
                <a:cs typeface="Times New Roman" pitchFamily="18" charset="0"/>
              </a:rPr>
              <a:t> görebilirsiniz.  </a:t>
            </a:r>
          </a:p>
          <a:p>
            <a:pPr algn="just"/>
            <a:r>
              <a:rPr lang="tr-TR" sz="1200" dirty="0" smtClean="0">
                <a:latin typeface="Times New Roman" pitchFamily="18" charset="0"/>
                <a:cs typeface="Times New Roman" pitchFamily="18" charset="0"/>
              </a:rPr>
              <a:t>Mavi renk sağlığa zararlı, kırmızı renk yanıcı ve turuncu renk fiziksel zararlı maddeleri ifade eder. </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En alttaki beyaz bölgeye ise Kişisel koruyucu ekipmanın kodu yazılır.</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Sağ kısımdaki yeşil renkli bölgede ise kişisel koruyucu kodları yer alır.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15</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Kimyasal maddeler değişik seviyelerde </a:t>
            </a:r>
            <a:r>
              <a:rPr lang="tr-TR" sz="1200" dirty="0" err="1" smtClean="0"/>
              <a:t>toksik</a:t>
            </a:r>
            <a:r>
              <a:rPr lang="tr-TR" sz="1200" dirty="0" smtClean="0"/>
              <a:t> etki gösterirler. LD 50 (mg/kg) seviyesi </a:t>
            </a:r>
            <a:r>
              <a:rPr lang="tr-TR" sz="1200" dirty="0" err="1" smtClean="0"/>
              <a:t>toksisite</a:t>
            </a:r>
            <a:r>
              <a:rPr lang="tr-TR" sz="1200" dirty="0" smtClean="0"/>
              <a:t> seviyesini ifade eder ve sofra şekerinin </a:t>
            </a:r>
            <a:r>
              <a:rPr lang="tr-TR" sz="1200" dirty="0" err="1" smtClean="0"/>
              <a:t>toksik</a:t>
            </a:r>
            <a:r>
              <a:rPr lang="tr-TR" sz="1200" dirty="0" smtClean="0"/>
              <a:t> seviyeye ulaşması görüldüğü gibi 29700 gibi yüksek bir LD 50 seviyesine eşdeğerdir. Ancak, </a:t>
            </a:r>
            <a:r>
              <a:rPr lang="tr-TR" sz="1200" dirty="0" err="1" smtClean="0"/>
              <a:t>siyanid</a:t>
            </a:r>
            <a:r>
              <a:rPr lang="tr-TR" sz="1200" dirty="0" smtClean="0"/>
              <a:t> gibi bazı kimyasalların küçük bir miktarı dahi maruz kalındığında </a:t>
            </a:r>
            <a:r>
              <a:rPr lang="tr-TR" sz="1200" dirty="0" err="1" smtClean="0"/>
              <a:t>toksik</a:t>
            </a:r>
            <a:r>
              <a:rPr lang="tr-TR" sz="1200" dirty="0" smtClean="0"/>
              <a:t> etki gösterir. LD 50 miktarı azaldıkça bir madde daha </a:t>
            </a:r>
            <a:r>
              <a:rPr lang="tr-TR" sz="1200" dirty="0" err="1" smtClean="0"/>
              <a:t>toksiktir</a:t>
            </a:r>
            <a:r>
              <a:rPr lang="tr-TR" sz="1200" dirty="0" smtClean="0"/>
              <a:t> anlamına gelir.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18</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19</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sz="1200" dirty="0" smtClean="0"/>
              <a:t>Akut </a:t>
            </a:r>
            <a:r>
              <a:rPr lang="tr-TR" sz="1200" dirty="0" err="1" smtClean="0"/>
              <a:t>toksik</a:t>
            </a:r>
            <a:r>
              <a:rPr lang="tr-TR" sz="1200" dirty="0" smtClean="0"/>
              <a:t> maddeler 5 </a:t>
            </a:r>
            <a:r>
              <a:rPr lang="tr-TR" sz="1200" dirty="0" err="1" smtClean="0"/>
              <a:t>toksik</a:t>
            </a:r>
            <a:r>
              <a:rPr lang="tr-TR" sz="1200" dirty="0" smtClean="0"/>
              <a:t> kategoriden 1 tanesi olarak sınıflandırılırlar. </a:t>
            </a:r>
          </a:p>
          <a:p>
            <a:r>
              <a:rPr lang="tr-TR" sz="1200" dirty="0" smtClean="0"/>
              <a:t>Bu sınıflandırmada dozaj ya da konsantrasyon baz alınır.Kategori 1 en ciddi olanıdır. </a:t>
            </a:r>
          </a:p>
          <a:p>
            <a:endParaRPr lang="tr-TR" sz="1200" dirty="0" smtClean="0"/>
          </a:p>
          <a:p>
            <a:r>
              <a:rPr lang="tr-TR" sz="1200" dirty="0" smtClean="0"/>
              <a:t>Ciltte olumsuz etki zararı , bir madde cilt ile temas ettikten sonra 4 saat içerisinde düzelen tersinir bir etkiye sahip ise oluşan zarardır.</a:t>
            </a:r>
          </a:p>
          <a:p>
            <a:endParaRPr lang="tr-TR" sz="1200" dirty="0" smtClean="0"/>
          </a:p>
          <a:p>
            <a:r>
              <a:rPr lang="tr-TR" sz="1200" dirty="0" smtClean="0"/>
              <a:t>Solunum zararlısı bir madde solunduktan sonra aşırı hassasiyete sebep olan maddedir. </a:t>
            </a:r>
          </a:p>
          <a:p>
            <a:r>
              <a:rPr lang="tr-TR" sz="1200" dirty="0" smtClean="0"/>
              <a:t>Cilt hassasiyeti yaratan madde cilde temas halinde alerjik reaksiyona sebebiyet veren maddedir.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20</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sz="1200" dirty="0" smtClean="0"/>
              <a:t>Kanserojen maddeler kansere sebep olabilen ya da oluşumunu hızlandıran maddelerdir.</a:t>
            </a:r>
          </a:p>
          <a:p>
            <a:r>
              <a:rPr lang="tr-TR" sz="1200" dirty="0" smtClean="0"/>
              <a:t>Hedef organ sistematik </a:t>
            </a:r>
            <a:r>
              <a:rPr lang="tr-TR" sz="1200" dirty="0" err="1" smtClean="0"/>
              <a:t>toksisite</a:t>
            </a:r>
            <a:r>
              <a:rPr lang="tr-TR" sz="1200" dirty="0" smtClean="0"/>
              <a:t>, organın işleyişine zarar veren  </a:t>
            </a:r>
            <a:r>
              <a:rPr lang="tr-TR" sz="1200" dirty="0" err="1" smtClean="0"/>
              <a:t>herhangibir</a:t>
            </a:r>
            <a:r>
              <a:rPr lang="tr-TR" sz="1200" dirty="0" smtClean="0"/>
              <a:t> ciddi sağlık problemi olabilir. </a:t>
            </a:r>
          </a:p>
          <a:p>
            <a:r>
              <a:rPr lang="tr-TR" sz="1200" dirty="0" smtClean="0"/>
              <a:t>Aksi taktirde bu probleme GHS de yer verilmez.  Tek seferlik ve tekrarlı maruz şeklinde 2 sınıfta değerlendirilirler.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21</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22</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buNone/>
            </a:pPr>
            <a:r>
              <a:rPr lang="tr-TR" sz="1200" dirty="0" smtClean="0"/>
              <a:t>Akut su </a:t>
            </a:r>
            <a:r>
              <a:rPr lang="tr-TR" sz="1200" dirty="0" err="1" smtClean="0"/>
              <a:t>toksisitesi</a:t>
            </a:r>
            <a:r>
              <a:rPr lang="tr-TR" sz="1200" dirty="0" smtClean="0"/>
              <a:t>, maddenin bir su canlısına teması halinde aniden zararlı etki gösterebilmesidir.</a:t>
            </a:r>
          </a:p>
          <a:p>
            <a:pPr>
              <a:buNone/>
            </a:pPr>
            <a:r>
              <a:rPr lang="tr-TR" sz="1200" dirty="0" smtClean="0"/>
              <a:t>Kronik su </a:t>
            </a:r>
            <a:r>
              <a:rPr lang="tr-TR" sz="1200" dirty="0" err="1" smtClean="0"/>
              <a:t>toksisitesi</a:t>
            </a:r>
            <a:r>
              <a:rPr lang="tr-TR" sz="1200" dirty="0" smtClean="0"/>
              <a:t> ise temastan uzun bir süre sonra </a:t>
            </a:r>
            <a:r>
              <a:rPr lang="tr-TR" sz="1200" dirty="0" err="1" smtClean="0"/>
              <a:t>toksik</a:t>
            </a:r>
            <a:r>
              <a:rPr lang="tr-TR" sz="1200" dirty="0" smtClean="0"/>
              <a:t> etki gösterebilmesidir.</a:t>
            </a:r>
          </a:p>
          <a:p>
            <a:pPr>
              <a:buNone/>
            </a:pPr>
            <a:r>
              <a:rPr lang="tr-TR" sz="1200" dirty="0" smtClean="0"/>
              <a:t>Bu kategori zarar veren dozaj miktarına göre 4 alt sınıf içerir</a:t>
            </a:r>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23</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lnSpc>
                <a:spcPct val="160000"/>
              </a:lnSpc>
              <a:buNone/>
            </a:pPr>
            <a:r>
              <a:rPr lang="tr-TR" sz="1200" dirty="0" smtClean="0">
                <a:latin typeface="Times New Roman" pitchFamily="18" charset="0"/>
                <a:cs typeface="Times New Roman" pitchFamily="18" charset="0"/>
              </a:rPr>
              <a:t>Kimyasal maddenin kökeni ne olursa olsun verdiği zarara uygun kelime ve işaret ile ifade edilir.</a:t>
            </a:r>
          </a:p>
          <a:p>
            <a:pPr algn="just">
              <a:lnSpc>
                <a:spcPct val="160000"/>
              </a:lnSpc>
              <a:buNone/>
            </a:pPr>
            <a:r>
              <a:rPr lang="tr-TR" sz="1200" dirty="0" smtClean="0">
                <a:latin typeface="Times New Roman" pitchFamily="18" charset="0"/>
                <a:cs typeface="Times New Roman" pitchFamily="18" charset="0"/>
              </a:rPr>
              <a:t>GHS </a:t>
            </a:r>
            <a:r>
              <a:rPr lang="tr-TR" sz="1200" dirty="0" err="1" smtClean="0">
                <a:latin typeface="Times New Roman" pitchFamily="18" charset="0"/>
                <a:cs typeface="Times New Roman" pitchFamily="18" charset="0"/>
              </a:rPr>
              <a:t>dökümanı</a:t>
            </a:r>
            <a:r>
              <a:rPr lang="tr-TR" sz="1200" dirty="0" smtClean="0">
                <a:latin typeface="Times New Roman" pitchFamily="18" charset="0"/>
                <a:cs typeface="Times New Roman" pitchFamily="18" charset="0"/>
              </a:rPr>
              <a:t> uygun sembol, sinyal kelimesi ve zarar ifadesi belirtir.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25</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6</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Unutmamalıyız ki, tüm kimyasal</a:t>
            </a:r>
            <a:r>
              <a:rPr lang="tr-TR" baseline="0" dirty="0" smtClean="0"/>
              <a:t> kaplardaki etiketlerde içerisindeki bileşiğin tam ismi yazılı olmalıdır. Kesinlikle kısaltma ya da sadece </a:t>
            </a:r>
            <a:r>
              <a:rPr lang="tr-TR" baseline="0" dirty="0" err="1" smtClean="0"/>
              <a:t>formulü</a:t>
            </a:r>
            <a:r>
              <a:rPr lang="tr-TR" baseline="0" dirty="0" smtClean="0"/>
              <a:t> yazılmamalıdır. Kimyasal kaplarının </a:t>
            </a:r>
            <a:r>
              <a:rPr lang="tr-TR" baseline="0" dirty="0" err="1" smtClean="0"/>
              <a:t>orjinallerin</a:t>
            </a:r>
            <a:r>
              <a:rPr lang="tr-TR" baseline="0" dirty="0" smtClean="0"/>
              <a:t> de mutlaka GHS etiketleri olmalıdır. Eğer uygulama kolaylığı için laboratuvarda kendiniz kap (</a:t>
            </a:r>
            <a:r>
              <a:rPr lang="tr-TR" baseline="0" dirty="0" err="1" smtClean="0"/>
              <a:t>orjinal</a:t>
            </a:r>
            <a:r>
              <a:rPr lang="tr-TR" baseline="0" dirty="0" smtClean="0"/>
              <a:t> olmayan) kullanıyorsanız </a:t>
            </a:r>
            <a:r>
              <a:rPr lang="tr-TR" baseline="0" dirty="0" err="1" smtClean="0"/>
              <a:t>muhakhak</a:t>
            </a:r>
            <a:r>
              <a:rPr lang="tr-TR" baseline="0" dirty="0" smtClean="0"/>
              <a:t> bu kaplarda kimyasalın ismi ve tehlike sınıfını belirtecek şekilde geçici olarak etiketlenmelidir. Laboratuvarda etiketsiz kimyasal kabı olmamalı, kullandığımız madde su bile olsa kabı etiketlenmelidir.</a:t>
            </a:r>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27</a:t>
            </a:fld>
            <a:endParaRPr lang="tr-TR"/>
          </a:p>
        </p:txBody>
      </p:sp>
    </p:spTree>
    <p:extLst>
      <p:ext uri="{BB962C8B-B14F-4D97-AF65-F5344CB8AC3E}">
        <p14:creationId xmlns:p14="http://schemas.microsoft.com/office/powerpoint/2010/main" val="93866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Tanımlama kısmı kimyasalın</a:t>
            </a:r>
            <a:r>
              <a:rPr lang="tr-TR" baseline="0" dirty="0" smtClean="0"/>
              <a:t> ismi, önerilen kullanım alanı ve tedarik edici firmaya ait bilgileri içerir (adres, telefon numarası vb.).</a:t>
            </a:r>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29</a:t>
            </a:fld>
            <a:endParaRPr lang="tr-TR"/>
          </a:p>
        </p:txBody>
      </p:sp>
    </p:spTree>
    <p:extLst>
      <p:ext uri="{BB962C8B-B14F-4D97-AF65-F5344CB8AC3E}">
        <p14:creationId xmlns:p14="http://schemas.microsoft.com/office/powerpoint/2010/main" val="62197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30</a:t>
            </a:fld>
            <a:endParaRPr lang="tr-TR"/>
          </a:p>
        </p:txBody>
      </p:sp>
    </p:spTree>
    <p:extLst>
      <p:ext uri="{BB962C8B-B14F-4D97-AF65-F5344CB8AC3E}">
        <p14:creationId xmlns:p14="http://schemas.microsoft.com/office/powerpoint/2010/main" val="312867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31</a:t>
            </a:fld>
            <a:endParaRPr lang="tr-TR"/>
          </a:p>
        </p:txBody>
      </p:sp>
    </p:spTree>
    <p:extLst>
      <p:ext uri="{BB962C8B-B14F-4D97-AF65-F5344CB8AC3E}">
        <p14:creationId xmlns:p14="http://schemas.microsoft.com/office/powerpoint/2010/main" val="281676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32</a:t>
            </a:fld>
            <a:endParaRPr lang="tr-TR"/>
          </a:p>
        </p:txBody>
      </p:sp>
    </p:spTree>
    <p:extLst>
      <p:ext uri="{BB962C8B-B14F-4D97-AF65-F5344CB8AC3E}">
        <p14:creationId xmlns:p14="http://schemas.microsoft.com/office/powerpoint/2010/main" val="270950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33</a:t>
            </a:fld>
            <a:endParaRPr lang="tr-TR"/>
          </a:p>
        </p:txBody>
      </p:sp>
    </p:spTree>
    <p:extLst>
      <p:ext uri="{BB962C8B-B14F-4D97-AF65-F5344CB8AC3E}">
        <p14:creationId xmlns:p14="http://schemas.microsoft.com/office/powerpoint/2010/main" val="545769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34</a:t>
            </a:fld>
            <a:endParaRPr lang="tr-TR"/>
          </a:p>
        </p:txBody>
      </p:sp>
    </p:spTree>
    <p:extLst>
      <p:ext uri="{BB962C8B-B14F-4D97-AF65-F5344CB8AC3E}">
        <p14:creationId xmlns:p14="http://schemas.microsoft.com/office/powerpoint/2010/main" val="384293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35</a:t>
            </a:fld>
            <a:endParaRPr lang="tr-TR"/>
          </a:p>
        </p:txBody>
      </p:sp>
    </p:spTree>
    <p:extLst>
      <p:ext uri="{BB962C8B-B14F-4D97-AF65-F5344CB8AC3E}">
        <p14:creationId xmlns:p14="http://schemas.microsoft.com/office/powerpoint/2010/main" val="162840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36</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37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7</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38</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39</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40</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41</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smtClean="0"/>
              <a:t>Kaza veya tehlikeyi </a:t>
            </a:r>
            <a:r>
              <a:rPr lang="tr-TR" noProof="0" dirty="0" err="1" smtClean="0"/>
              <a:t>proaktif</a:t>
            </a:r>
            <a:r>
              <a:rPr lang="tr-TR" noProof="0" dirty="0" smtClean="0"/>
              <a:t> olarak önleyen önemli bir kimyasal güvenlik tekniği olarak uygun depolama ve ayırma kullanmaktır. Kimyasalları tehlike özelliklerine göre ayırın. </a:t>
            </a:r>
          </a:p>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smtClean="0"/>
              <a:t>Yanıcı maddeleri yalnızca onaylı, patlamaya dayanıklı buzdolapları ve derin dondurucularda saklayın ve yanıcı sıvıları onaylı kaplarda veya yangına dayanıklı saklama dolaplarında saklayın.</a:t>
            </a:r>
          </a:p>
          <a:p>
            <a:endParaRPr lang="tr-TR" noProof="0" dirty="0"/>
          </a:p>
        </p:txBody>
      </p:sp>
      <p:sp>
        <p:nvSpPr>
          <p:cNvPr id="4" name="3 Slayt Numarası Yer Tutucusu"/>
          <p:cNvSpPr>
            <a:spLocks noGrp="1"/>
          </p:cNvSpPr>
          <p:nvPr>
            <p:ph type="sldNum" sz="quarter" idx="10"/>
          </p:nvPr>
        </p:nvSpPr>
        <p:spPr/>
        <p:txBody>
          <a:bodyPr/>
          <a:lstStyle/>
          <a:p>
            <a:fld id="{053C5DD5-6EA0-4BF7-AE77-727438217735}" type="slidenum">
              <a:rPr lang="tr-TR" smtClean="0"/>
              <a:pPr/>
              <a:t>42</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noProof="0" dirty="0" smtClean="0"/>
              <a:t>Kimyasalları alfabetik olarak depolamanın iyi bir fikir olduğunu düşünebilirsiniz, ancak bunu yaparsanız, potansiyel olarak felakete yol açabilir. Sodyum siyanür ve sülfürik asit gibi aynı harfle başlayan kimyasalların birlikte depolanması tehlikeli bir reaksiyona neden olabilir. Kimyasalların tehlike veya özelliklere göre ayrılması uygun depolama yöntemidir.</a:t>
            </a:r>
          </a:p>
          <a:p>
            <a:endParaRPr lang="tr-TR" noProof="0"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43</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Kimyasal çeker ocak, sizi zararlı dumanlara, buharlara veya tozlara maruz kalmamanız için koruma sağlayan </a:t>
            </a:r>
            <a:r>
              <a:rPr lang="tr-TR" dirty="0" err="1" smtClean="0"/>
              <a:t>maruziyet</a:t>
            </a:r>
            <a:r>
              <a:rPr lang="tr-TR" dirty="0" smtClean="0"/>
              <a:t> kontrol cihazıdır. Çeker ocak davlumbazını doğru kullanmak sizin sorumluluğunuzdadır.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45</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tr-TR" sz="2200" dirty="0" smtClean="0"/>
              <a:t>Bir ocağın bileşenleri arasında sıvı sıçramalarına ve ufak patlamalara karşı kullanıcıyı koruyacak ayarlanabilir güvenli bir cam ve çeker ocak tabandaki hava akışını sağlayan hava folyosu vardır.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46</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dirty="0" smtClean="0"/>
              <a:t>Sacın yüksekliği güvenli bir seviyede tutulmalıdır. Güvenli seviye, kimyasal duman davlumbaz kanadına ve yan duvara yerleştirilen sarı etiketlerle tanımlanmıştır. Kanadın güvenli bir seviyede tutulması, buharın etkin şekilde atılmasını ve kimyasal dumanının davlumbaz içindeki sıçramasına karşı veya patlamaya karşı fiziksel bir bariyer sağlar.</a:t>
            </a:r>
          </a:p>
          <a:p>
            <a:endParaRPr lang="tr-TR" noProof="0"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47</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2137D83-A1BA-4A46-B009-CEC8F638CF65}" type="slidenum">
              <a:rPr lang="tr-TR" smtClean="0"/>
              <a:pPr/>
              <a:t>51</a:t>
            </a:fld>
            <a:endParaRPr lang="tr-TR"/>
          </a:p>
        </p:txBody>
      </p:sp>
    </p:spTree>
    <p:extLst>
      <p:ext uri="{BB962C8B-B14F-4D97-AF65-F5344CB8AC3E}">
        <p14:creationId xmlns:p14="http://schemas.microsoft.com/office/powerpoint/2010/main" val="230859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t>Yanıcı  gaz, yanıcı aralığı havada 20</a:t>
            </a:r>
            <a:r>
              <a:rPr lang="tr-TR" dirty="0" smtClean="0">
                <a:cs typeface="Times New Roman"/>
              </a:rPr>
              <a:t>ºC/68F da ve 101.3 </a:t>
            </a:r>
            <a:r>
              <a:rPr lang="tr-TR" dirty="0" err="1" smtClean="0">
                <a:cs typeface="Times New Roman"/>
              </a:rPr>
              <a:t>kPa</a:t>
            </a:r>
            <a:r>
              <a:rPr lang="tr-TR" dirty="0" smtClean="0">
                <a:cs typeface="Times New Roman"/>
              </a:rPr>
              <a:t> </a:t>
            </a:r>
            <a:r>
              <a:rPr lang="tr-TR" dirty="0" err="1" smtClean="0">
                <a:cs typeface="Times New Roman"/>
              </a:rPr>
              <a:t>standad</a:t>
            </a:r>
            <a:r>
              <a:rPr lang="tr-TR" dirty="0" smtClean="0">
                <a:cs typeface="Times New Roman"/>
              </a:rPr>
              <a:t> basınç koşullarına denk gelen gazdır. Yanıcı gazlar, 2 tehlike kategorisinden 1’i olarak adlandırılır.  </a:t>
            </a:r>
          </a:p>
          <a:p>
            <a:r>
              <a:rPr lang="tr-TR" dirty="0" smtClean="0">
                <a:cs typeface="Times New Roman"/>
              </a:rPr>
              <a:t>Yanıcı sıvılar, parlama noktası 93ºC, 199.4 F  ya da daha az olan sıvılardır. Parlama ve kaynama noktalarına göre 4 kategori vardır.  </a:t>
            </a:r>
          </a:p>
          <a:p>
            <a:r>
              <a:rPr lang="tr-TR" dirty="0" smtClean="0">
                <a:cs typeface="Times New Roman"/>
              </a:rPr>
              <a:t>Yanıcı  katılar kolaylıkla yanıcıdır, ya da sürtünme etkisiyle yanmaya meyillidirler.  Bu tip katılar yanma sürelerine göre 2 kategoriden 1’ i olarak sınıflandırılırlar.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8</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pPr/>
              <a:t>54</a:t>
            </a:fld>
            <a:endParaRPr lang="tr-TR"/>
          </a:p>
        </p:txBody>
      </p:sp>
    </p:spTree>
    <p:extLst>
      <p:ext uri="{BB962C8B-B14F-4D97-AF65-F5344CB8AC3E}">
        <p14:creationId xmlns:p14="http://schemas.microsoft.com/office/powerpoint/2010/main" val="403588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err="1" smtClean="0">
                <a:latin typeface="Times New Roman" pitchFamily="18" charset="0"/>
                <a:cs typeface="Times New Roman" pitchFamily="18" charset="0"/>
              </a:rPr>
              <a:t>Piroforik</a:t>
            </a:r>
            <a:r>
              <a:rPr lang="tr-TR" dirty="0" smtClean="0">
                <a:latin typeface="Times New Roman" pitchFamily="18" charset="0"/>
                <a:cs typeface="Times New Roman" pitchFamily="18" charset="0"/>
              </a:rPr>
              <a:t> bir madde hem katı hem sıvı halde bulunabilir. Hava ile temas halinde 5 dakika içerisinde alev alma  eğilimindedirler ve tek bir zarar kategorisinde yer alırlar. </a:t>
            </a:r>
          </a:p>
          <a:p>
            <a:r>
              <a:rPr lang="tr-TR" dirty="0" smtClean="0">
                <a:latin typeface="Times New Roman" pitchFamily="18" charset="0"/>
                <a:cs typeface="Times New Roman" pitchFamily="18" charset="0"/>
              </a:rPr>
              <a:t>Organik peroksitler  -O-O yapısına sahiptir. Hidrojen  peroksidin bir türevi olarak düşünülebilirler.  Hızlıca yanabilirler,  temasa ya da sürtünmeye karşı hassastırlar, diğer maddelerle tehlikeli şekilde reaksiyon verirler,  ya da patlayarak </a:t>
            </a:r>
            <a:r>
              <a:rPr lang="tr-TR" dirty="0" err="1" smtClean="0">
                <a:latin typeface="Times New Roman" pitchFamily="18" charset="0"/>
                <a:cs typeface="Times New Roman" pitchFamily="18" charset="0"/>
              </a:rPr>
              <a:t>dekompoze</a:t>
            </a:r>
            <a:r>
              <a:rPr lang="tr-TR" dirty="0" smtClean="0">
                <a:latin typeface="Times New Roman" pitchFamily="18" charset="0"/>
                <a:cs typeface="Times New Roman" pitchFamily="18" charset="0"/>
              </a:rPr>
              <a:t> olma eğilimine sahiptirler.  Bu maddeler 7 zarar kategorisinden 1’ i olarak sınıflandırılırlar.</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t>Oksitleyici gazlar, katılar ve sıvılar diğer maddelerin yanmasına sebep olma veya </a:t>
            </a:r>
            <a:r>
              <a:rPr lang="tr-TR" baseline="0" dirty="0" smtClean="0"/>
              <a:t> </a:t>
            </a:r>
            <a:r>
              <a:rPr lang="tr-TR" dirty="0" smtClean="0"/>
              <a:t>katkıda bulunma konusunda havadan daha fazla etkilidirler. Oksitleyici katı ve sıvılar 3 zarar sınıfı içerisinden 1 ‘i olarak sınıflandırılabilirler.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Kendiliğinden reaksiyon veren maddeler termodinamik olarak kararsızdırlar ve hava yokken dahi </a:t>
            </a:r>
            <a:r>
              <a:rPr lang="tr-TR" baseline="0"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güçlü bir ekzotermik reaksiyona girebilirler. Bu maddeler 7 zarar sınıfından 1’i </a:t>
            </a:r>
            <a:r>
              <a:rPr lang="tr-TR" dirty="0" err="1" smtClean="0">
                <a:latin typeface="Times New Roman" pitchFamily="18" charset="0"/>
                <a:cs typeface="Times New Roman" pitchFamily="18" charset="0"/>
              </a:rPr>
              <a:t>dirler</a:t>
            </a:r>
            <a:r>
              <a:rPr lang="tr-TR" dirty="0" smtClean="0">
                <a:latin typeface="Times New Roman" pitchFamily="18" charset="0"/>
                <a:cs typeface="Times New Roman" pitchFamily="18" charset="0"/>
              </a:rPr>
              <a:t>. </a:t>
            </a:r>
          </a:p>
          <a:p>
            <a:r>
              <a:rPr lang="tr-TR" dirty="0" smtClean="0">
                <a:latin typeface="Times New Roman" pitchFamily="18" charset="0"/>
                <a:cs typeface="Times New Roman" pitchFamily="18" charset="0"/>
              </a:rPr>
              <a:t>Su ile temas halinde yanıcı gaz yayan maddeler, temas anında aynı anda yanıcı olabilir ya da</a:t>
            </a:r>
          </a:p>
          <a:p>
            <a:r>
              <a:rPr lang="tr-TR" dirty="0" smtClean="0">
                <a:latin typeface="Times New Roman" pitchFamily="18" charset="0"/>
                <a:cs typeface="Times New Roman" pitchFamily="18" charset="0"/>
              </a:rPr>
              <a:t> tehlikeli oranda yanıcı gazlar yayabilirler.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Bu maddeler 3 zarar kategorisinden 1’i olarak sınıflandırılırlar.</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11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Metallere karşı </a:t>
            </a:r>
            <a:r>
              <a:rPr lang="tr-TR" dirty="0" err="1" smtClean="0">
                <a:latin typeface="Times New Roman" pitchFamily="18" charset="0"/>
                <a:cs typeface="Times New Roman" pitchFamily="18" charset="0"/>
              </a:rPr>
              <a:t>korozif</a:t>
            </a:r>
            <a:r>
              <a:rPr lang="tr-TR" dirty="0" smtClean="0">
                <a:latin typeface="Times New Roman" pitchFamily="18" charset="0"/>
                <a:cs typeface="Times New Roman" pitchFamily="18" charset="0"/>
              </a:rPr>
              <a:t> maddeler kimyasal reaksiyon yoluyla metalleri korozyona uğratır ya da yok ederler. Bu maddeler tek bir zarar kategorisi olarak adlandırılırlar. </a:t>
            </a:r>
          </a:p>
          <a:p>
            <a:r>
              <a:rPr lang="tr-TR" dirty="0" smtClean="0">
                <a:latin typeface="Times New Roman" pitchFamily="18" charset="0"/>
                <a:cs typeface="Times New Roman" pitchFamily="18" charset="0"/>
              </a:rPr>
              <a:t>Kendiliğinden ısınan maddeler bir enerji kaynağı olmaksızın hava ile reaksiyona girebilirler, kendilerini ısıtırlar.  </a:t>
            </a:r>
            <a:r>
              <a:rPr lang="tr-TR" dirty="0" err="1" smtClean="0">
                <a:latin typeface="Times New Roman" pitchFamily="18" charset="0"/>
                <a:cs typeface="Times New Roman" pitchFamily="18" charset="0"/>
              </a:rPr>
              <a:t>Piroforik</a:t>
            </a:r>
            <a:r>
              <a:rPr lang="tr-TR" dirty="0" smtClean="0">
                <a:latin typeface="Times New Roman" pitchFamily="18" charset="0"/>
                <a:cs typeface="Times New Roman" pitchFamily="18" charset="0"/>
              </a:rPr>
              <a:t> maddelerden farklı olarak sadece fazla miktarda olduklarında  ve uzun süreler sonunda alev alırlar. 2 zarar kategorisinden 1’i </a:t>
            </a:r>
            <a:r>
              <a:rPr lang="tr-TR" dirty="0" err="1" smtClean="0">
                <a:latin typeface="Times New Roman" pitchFamily="18" charset="0"/>
                <a:cs typeface="Times New Roman" pitchFamily="18" charset="0"/>
              </a:rPr>
              <a:t>dirler</a:t>
            </a:r>
            <a:r>
              <a:rPr lang="tr-TR" dirty="0" smtClean="0">
                <a:latin typeface="Times New Roman" pitchFamily="18" charset="0"/>
                <a:cs typeface="Times New Roman" pitchFamily="18" charset="0"/>
              </a:rPr>
              <a:t>. </a:t>
            </a:r>
          </a:p>
          <a:p>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A14FF2CC-7630-4D87-8F2D-3E6F67EF627C}" type="slidenum">
              <a:rPr lang="tr-TR" smtClean="0"/>
              <a:pPr/>
              <a:t>12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r>
              <a:rPr lang="tr-TR" sz="1200" dirty="0" smtClean="0">
                <a:latin typeface="Times New Roman" pitchFamily="18" charset="0"/>
                <a:cs typeface="Times New Roman" pitchFamily="18" charset="0"/>
              </a:rPr>
              <a:t>Mavi= Sağlığa zararlı maddeler</a:t>
            </a:r>
          </a:p>
          <a:p>
            <a:pPr algn="just"/>
            <a:r>
              <a:rPr lang="tr-TR" sz="1200" dirty="0" smtClean="0">
                <a:latin typeface="Times New Roman" pitchFamily="18" charset="0"/>
                <a:cs typeface="Times New Roman" pitchFamily="18" charset="0"/>
              </a:rPr>
              <a:t>Kırmızı= Yanıcı zararlı maddeler</a:t>
            </a:r>
          </a:p>
          <a:p>
            <a:pPr algn="just"/>
            <a:r>
              <a:rPr lang="tr-TR" sz="1200" dirty="0" smtClean="0">
                <a:latin typeface="Times New Roman" pitchFamily="18" charset="0"/>
                <a:cs typeface="Times New Roman" pitchFamily="18" charset="0"/>
              </a:rPr>
              <a:t>Sarı= </a:t>
            </a:r>
            <a:r>
              <a:rPr lang="tr-TR" sz="1200" dirty="0" err="1" smtClean="0">
                <a:latin typeface="Times New Roman" pitchFamily="18" charset="0"/>
                <a:cs typeface="Times New Roman" pitchFamily="18" charset="0"/>
              </a:rPr>
              <a:t>Reaktivite</a:t>
            </a:r>
            <a:r>
              <a:rPr lang="tr-TR" sz="1200" dirty="0" smtClean="0">
                <a:latin typeface="Times New Roman" pitchFamily="18" charset="0"/>
                <a:cs typeface="Times New Roman" pitchFamily="18" charset="0"/>
              </a:rPr>
              <a:t> zararı</a:t>
            </a:r>
          </a:p>
          <a:p>
            <a:pPr algn="just"/>
            <a:r>
              <a:rPr lang="tr-TR" sz="1200" dirty="0" smtClean="0">
                <a:latin typeface="Times New Roman" pitchFamily="18" charset="0"/>
                <a:cs typeface="Times New Roman" pitchFamily="18" charset="0"/>
              </a:rPr>
              <a:t>Beyaz= Spesifik zararlar</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Rakamlar ise 0-4 arası değişir.</a:t>
            </a:r>
          </a:p>
          <a:p>
            <a:pPr algn="just"/>
            <a:r>
              <a:rPr lang="tr-TR" sz="1200" dirty="0" smtClean="0">
                <a:latin typeface="Times New Roman" pitchFamily="18" charset="0"/>
                <a:cs typeface="Times New Roman" pitchFamily="18" charset="0"/>
              </a:rPr>
              <a:t>0: en düşük zarar</a:t>
            </a:r>
          </a:p>
          <a:p>
            <a:pPr algn="just"/>
            <a:r>
              <a:rPr lang="tr-TR" sz="1200" dirty="0" smtClean="0">
                <a:latin typeface="Times New Roman" pitchFamily="18" charset="0"/>
                <a:cs typeface="Times New Roman" pitchFamily="18" charset="0"/>
              </a:rPr>
              <a:t>4: en yüksek zarar anlamı taşır</a:t>
            </a:r>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61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8256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9353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0898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6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6573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0188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0718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2082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F75050-0E15-4C5B-92B0-66D068882F1F}" type="datetimeFigureOut">
              <a:rPr lang="tr-TR" smtClean="0"/>
              <a:pPr/>
              <a:t>10.10.2019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53623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1715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10.10.2019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53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tr/imgres?imgurl=https://www.chemsafetypro.com/Topics/USA/HMIS_Label.png&amp;imgrefurl=https://www.chemsafetypro.com/Topics/USA/Hazardous_Materials_Identification_System_HMIS.html&amp;docid=MYhofPB9c2nb4M&amp;tbnid=qsySV3WkgA3MMM:&amp;vet=10ahUKEwiJt-bWmbDkAhUPIDQIHVpRBfgQMwhBKAAwAA..i&amp;w=495&amp;h=220&amp;bih=794&amp;biw=1666&amp;q=hmis&amp;ved=0ahUKEwiJt-bWmbDkAhUPIDQIHVpRBfgQMwhBKAAwAA&amp;iact=mrc&amp;uact=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itlnMHWiLl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google.com.tr/imgres?imgurl=https://upload.wikimedia.org/wikipedia/commons/thumb/6/6d/GHS-pictogram-flamme.svg/1200px-GHS-pictogram-flamme.svg.png&amp;imgrefurl=https://en.wikipedia.org/wiki/Flammable_liquid&amp;docid=O10_2b954itY1M&amp;tbnid=ajbgn0Bw5_osIM:&amp;vet=10ahUKEwiV9eOu-q_kAhXpJzQIHcadBo0QMwhBKAAwAA..i&amp;w=1200&amp;h=1200&amp;bih=794&amp;biw=1666&amp;q=flammable&amp;ved=0ahUKEwiV9eOu-q_kAhXpJzQIHcadBo0QMwhBKAAwAA&amp;iact=mrc&amp;uact=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39778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256582" y="332656"/>
            <a:ext cx="8229600" cy="1143000"/>
          </a:xfrm>
        </p:spPr>
        <p:txBody>
          <a:bodyPr/>
          <a:lstStyle/>
          <a:p>
            <a:r>
              <a:rPr lang="tr-TR" b="1" dirty="0" smtClean="0">
                <a:solidFill>
                  <a:srgbClr val="FF0000"/>
                </a:solidFill>
                <a:latin typeface="+mn-lt"/>
                <a:cs typeface="Times New Roman" pitchFamily="18" charset="0"/>
              </a:rPr>
              <a:t>Zarar Sınıflandırılması</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1271464" y="1844824"/>
            <a:ext cx="8229600" cy="4741987"/>
          </a:xfrm>
        </p:spPr>
        <p:txBody>
          <a:bodyPr>
            <a:normAutofit/>
          </a:bodyPr>
          <a:lstStyle/>
          <a:p>
            <a:r>
              <a:rPr lang="tr-TR" sz="2400" b="1" dirty="0" smtClean="0">
                <a:solidFill>
                  <a:schemeClr val="tx1"/>
                </a:solidFill>
                <a:cs typeface="Times New Roman" pitchFamily="18" charset="0"/>
              </a:rPr>
              <a:t>Oksitleyici (Yükseltgen) kimyasallar</a:t>
            </a:r>
          </a:p>
          <a:p>
            <a:pPr lvl="1"/>
            <a:r>
              <a:rPr lang="tr-TR" sz="2400" dirty="0" smtClean="0">
                <a:solidFill>
                  <a:schemeClr val="tx1"/>
                </a:solidFill>
                <a:cs typeface="Times New Roman" pitchFamily="18" charset="0"/>
              </a:rPr>
              <a:t>Oksitleyici gazlar</a:t>
            </a:r>
          </a:p>
          <a:p>
            <a:pPr lvl="1"/>
            <a:r>
              <a:rPr lang="tr-TR" sz="2400" dirty="0" smtClean="0">
                <a:solidFill>
                  <a:schemeClr val="tx1"/>
                </a:solidFill>
                <a:cs typeface="Times New Roman" pitchFamily="18" charset="0"/>
              </a:rPr>
              <a:t>Oksitleyici katılar</a:t>
            </a:r>
          </a:p>
          <a:p>
            <a:pPr lvl="1"/>
            <a:r>
              <a:rPr lang="tr-TR" sz="2400" dirty="0" smtClean="0">
                <a:solidFill>
                  <a:schemeClr val="tx1"/>
                </a:solidFill>
                <a:cs typeface="Times New Roman" pitchFamily="18" charset="0"/>
              </a:rPr>
              <a:t>Oksitleyici sıvılar</a:t>
            </a:r>
          </a:p>
          <a:p>
            <a:pPr lvl="1"/>
            <a:endParaRPr lang="tr-TR" sz="2400" dirty="0" smtClean="0">
              <a:solidFill>
                <a:schemeClr val="tx1"/>
              </a:solidFill>
              <a:cs typeface="Times New Roman" pitchFamily="18" charset="0"/>
            </a:endParaRPr>
          </a:p>
          <a:p>
            <a:pPr lvl="1">
              <a:buNone/>
            </a:pPr>
            <a:r>
              <a:rPr lang="tr-TR" sz="2400" dirty="0" smtClean="0">
                <a:solidFill>
                  <a:schemeClr val="tx1"/>
                </a:solidFill>
                <a:cs typeface="Times New Roman" pitchFamily="18" charset="0"/>
              </a:rPr>
              <a:t>Örnekler</a:t>
            </a:r>
          </a:p>
          <a:p>
            <a:pPr lvl="1"/>
            <a:r>
              <a:rPr lang="tr-TR" sz="2400" dirty="0" smtClean="0">
                <a:solidFill>
                  <a:schemeClr val="tx1"/>
                </a:solidFill>
                <a:cs typeface="Times New Roman" pitchFamily="18" charset="0"/>
              </a:rPr>
              <a:t>Hidrojen peroksit</a:t>
            </a:r>
          </a:p>
          <a:p>
            <a:pPr lvl="1"/>
            <a:r>
              <a:rPr lang="tr-TR" sz="2400" dirty="0" smtClean="0">
                <a:solidFill>
                  <a:schemeClr val="tx1"/>
                </a:solidFill>
                <a:cs typeface="Times New Roman" pitchFamily="18" charset="0"/>
              </a:rPr>
              <a:t>Amonyum nitrat</a:t>
            </a:r>
          </a:p>
          <a:p>
            <a:pPr lvl="1"/>
            <a:r>
              <a:rPr lang="tr-TR" sz="2400" dirty="0" err="1" smtClean="0">
                <a:solidFill>
                  <a:schemeClr val="tx1"/>
                </a:solidFill>
                <a:cs typeface="Times New Roman" pitchFamily="18" charset="0"/>
              </a:rPr>
              <a:t>Kalsiyumhipoklorit</a:t>
            </a:r>
            <a:endParaRPr lang="tr-TR" sz="2400" dirty="0" smtClean="0">
              <a:solidFill>
                <a:schemeClr val="tx1"/>
              </a:solidFill>
              <a:cs typeface="Times New Roman" pitchFamily="18" charset="0"/>
            </a:endParaRPr>
          </a:p>
          <a:p>
            <a:pPr lvl="1"/>
            <a:endParaRPr lang="tr-TR" sz="2400" dirty="0" smtClean="0">
              <a:solidFill>
                <a:schemeClr val="tx1"/>
              </a:solidFill>
              <a:cs typeface="Times New Roman" pitchFamily="18" charset="0"/>
            </a:endParaRPr>
          </a:p>
          <a:p>
            <a:endParaRPr lang="tr-TR" sz="2400" dirty="0">
              <a:solidFill>
                <a:schemeClr val="tx1"/>
              </a:solidFill>
              <a:cs typeface="Times New Roman" pitchFamily="18" charset="0"/>
            </a:endParaRPr>
          </a:p>
        </p:txBody>
      </p:sp>
      <p:pic>
        <p:nvPicPr>
          <p:cNvPr id="20482" name="Picture 2"/>
          <p:cNvPicPr>
            <a:picLocks noChangeAspect="1" noChangeArrowheads="1"/>
          </p:cNvPicPr>
          <p:nvPr/>
        </p:nvPicPr>
        <p:blipFill>
          <a:blip r:embed="rId3" cstate="print"/>
          <a:srcRect/>
          <a:stretch>
            <a:fillRect/>
          </a:stretch>
        </p:blipFill>
        <p:spPr bwMode="auto">
          <a:xfrm>
            <a:off x="7896200" y="1844824"/>
            <a:ext cx="3888432" cy="3868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764704"/>
            <a:ext cx="8229600" cy="828000"/>
          </a:xfrm>
        </p:spPr>
        <p:txBody>
          <a:bodyPr/>
          <a:lstStyle/>
          <a:p>
            <a:r>
              <a:rPr lang="tr-TR" b="1" dirty="0" smtClean="0">
                <a:solidFill>
                  <a:srgbClr val="FF0000"/>
                </a:solidFill>
                <a:latin typeface="Times New Roman" pitchFamily="18" charset="0"/>
                <a:cs typeface="Times New Roman" pitchFamily="18" charset="0"/>
              </a:rPr>
              <a:t>Zarar </a:t>
            </a:r>
            <a:r>
              <a:rPr lang="tr-TR" b="1" dirty="0" smtClean="0">
                <a:solidFill>
                  <a:srgbClr val="FF0000"/>
                </a:solidFill>
                <a:latin typeface="+mn-lt"/>
                <a:cs typeface="Times New Roman" pitchFamily="18" charset="0"/>
              </a:rPr>
              <a:t>Sınıflandırılması</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839416" y="1916832"/>
            <a:ext cx="8949680" cy="3622006"/>
          </a:xfrm>
        </p:spPr>
        <p:txBody>
          <a:bodyPr>
            <a:normAutofit/>
          </a:bodyPr>
          <a:lstStyle/>
          <a:p>
            <a:pPr algn="just"/>
            <a:r>
              <a:rPr lang="tr-TR" sz="2400" dirty="0" smtClean="0">
                <a:solidFill>
                  <a:schemeClr val="tx1"/>
                </a:solidFill>
                <a:cs typeface="Times New Roman" pitchFamily="18" charset="0"/>
              </a:rPr>
              <a:t>Kendiliğinden reaksiyona giren maddeler</a:t>
            </a:r>
          </a:p>
          <a:p>
            <a:pPr>
              <a:buNone/>
            </a:pPr>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pPr algn="just"/>
            <a:r>
              <a:rPr lang="tr-TR" sz="2400" dirty="0" smtClean="0">
                <a:solidFill>
                  <a:schemeClr val="tx1"/>
                </a:solidFill>
                <a:cs typeface="Times New Roman" pitchFamily="18" charset="0"/>
              </a:rPr>
              <a:t>Su ile temas halinde yanıcı gaz yayan maddeler</a:t>
            </a:r>
            <a:endParaRPr lang="tr-TR" sz="2400" dirty="0">
              <a:solidFill>
                <a:schemeClr val="tx1"/>
              </a:solidFill>
              <a:cs typeface="Times New Roman" pitchFamily="18" charset="0"/>
            </a:endParaRPr>
          </a:p>
        </p:txBody>
      </p:sp>
      <p:pic>
        <p:nvPicPr>
          <p:cNvPr id="4" name="Picture 11" descr="flammable ile ilgili görsel sonucu"/>
          <p:cNvPicPr>
            <a:picLocks noChangeAspect="1" noChangeArrowheads="1"/>
          </p:cNvPicPr>
          <p:nvPr/>
        </p:nvPicPr>
        <p:blipFill>
          <a:blip r:embed="rId3" cstate="print"/>
          <a:srcRect/>
          <a:stretch>
            <a:fillRect/>
          </a:stretch>
        </p:blipFill>
        <p:spPr bwMode="auto">
          <a:xfrm>
            <a:off x="7032104" y="1844824"/>
            <a:ext cx="2664296" cy="2664296"/>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9522732" y="3429000"/>
            <a:ext cx="2669268" cy="2904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983432" y="332656"/>
            <a:ext cx="8229600" cy="1143000"/>
          </a:xfrm>
        </p:spPr>
        <p:txBody>
          <a:bodyPr/>
          <a:lstStyle/>
          <a:p>
            <a:r>
              <a:rPr lang="tr-TR" b="1" dirty="0" smtClean="0">
                <a:solidFill>
                  <a:srgbClr val="FF0000"/>
                </a:solidFill>
                <a:latin typeface="+mn-lt"/>
                <a:cs typeface="Times New Roman" pitchFamily="18" charset="0"/>
              </a:rPr>
              <a:t>Zarar Sınıflandırılması</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623392" y="1845734"/>
            <a:ext cx="10532288" cy="4023360"/>
          </a:xfrm>
        </p:spPr>
        <p:txBody>
          <a:bodyPr>
            <a:normAutofit/>
          </a:bodyPr>
          <a:lstStyle/>
          <a:p>
            <a:r>
              <a:rPr lang="tr-TR" sz="2400" dirty="0" smtClean="0">
                <a:solidFill>
                  <a:schemeClr val="tx1"/>
                </a:solidFill>
                <a:cs typeface="Times New Roman" pitchFamily="18" charset="0"/>
              </a:rPr>
              <a:t>Metallere karşı </a:t>
            </a:r>
            <a:r>
              <a:rPr lang="tr-TR" sz="2400" dirty="0" err="1" smtClean="0">
                <a:solidFill>
                  <a:schemeClr val="tx1"/>
                </a:solidFill>
                <a:cs typeface="Times New Roman" pitchFamily="18" charset="0"/>
              </a:rPr>
              <a:t>korozif</a:t>
            </a:r>
            <a:r>
              <a:rPr lang="tr-TR" sz="2400" dirty="0" smtClean="0">
                <a:solidFill>
                  <a:schemeClr val="tx1"/>
                </a:solidFill>
                <a:cs typeface="Times New Roman" pitchFamily="18" charset="0"/>
              </a:rPr>
              <a:t> maddeler</a:t>
            </a:r>
          </a:p>
          <a:p>
            <a:endParaRPr lang="tr-TR" sz="2400" dirty="0" smtClean="0">
              <a:solidFill>
                <a:schemeClr val="tx1"/>
              </a:solidFill>
              <a:cs typeface="Times New Roman" pitchFamily="18" charset="0"/>
            </a:endParaRPr>
          </a:p>
          <a:p>
            <a:pPr>
              <a:buNone/>
            </a:pPr>
            <a:endParaRPr lang="tr-TR" sz="2400" dirty="0" smtClean="0">
              <a:solidFill>
                <a:schemeClr val="tx1"/>
              </a:solidFill>
              <a:cs typeface="Times New Roman" pitchFamily="18" charset="0"/>
            </a:endParaRPr>
          </a:p>
          <a:p>
            <a:r>
              <a:rPr lang="tr-TR" sz="2400" dirty="0" smtClean="0">
                <a:solidFill>
                  <a:schemeClr val="tx1"/>
                </a:solidFill>
                <a:cs typeface="Times New Roman" pitchFamily="18" charset="0"/>
              </a:rPr>
              <a:t>Kendiliğinden ısınan maddeler</a:t>
            </a:r>
            <a:endParaRPr lang="tr-TR" sz="2400" dirty="0">
              <a:solidFill>
                <a:schemeClr val="tx1"/>
              </a:solidFill>
              <a:cs typeface="Times New Roman" pitchFamily="18" charset="0"/>
            </a:endParaRPr>
          </a:p>
        </p:txBody>
      </p:sp>
      <p:pic>
        <p:nvPicPr>
          <p:cNvPr id="22530" name="Picture 2"/>
          <p:cNvPicPr>
            <a:picLocks noChangeAspect="1" noChangeArrowheads="1"/>
          </p:cNvPicPr>
          <p:nvPr/>
        </p:nvPicPr>
        <p:blipFill>
          <a:blip r:embed="rId3" cstate="print"/>
          <a:srcRect/>
          <a:stretch>
            <a:fillRect/>
          </a:stretch>
        </p:blipFill>
        <p:spPr bwMode="auto">
          <a:xfrm>
            <a:off x="8544272" y="2006289"/>
            <a:ext cx="3024336" cy="2815761"/>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4871864" y="2824262"/>
            <a:ext cx="3600400" cy="3108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51384" y="-36021"/>
            <a:ext cx="8229600" cy="1143000"/>
          </a:xfrm>
        </p:spPr>
        <p:txBody>
          <a:bodyPr/>
          <a:lstStyle/>
          <a:p>
            <a:r>
              <a:rPr lang="tr-TR" b="1" dirty="0" smtClean="0">
                <a:solidFill>
                  <a:srgbClr val="FF0000"/>
                </a:solidFill>
                <a:cs typeface="Times New Roman" pitchFamily="18" charset="0"/>
              </a:rPr>
              <a:t>Zarar Sınıflandırılması</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335360" y="1196752"/>
            <a:ext cx="8229600" cy="4525963"/>
          </a:xfrm>
        </p:spPr>
        <p:txBody>
          <a:bodyPr>
            <a:normAutofit/>
          </a:bodyPr>
          <a:lstStyle/>
          <a:p>
            <a:pPr algn="just"/>
            <a:r>
              <a:rPr lang="tr-TR" sz="2800" dirty="0" err="1">
                <a:solidFill>
                  <a:schemeClr val="tx1"/>
                </a:solidFill>
                <a:cs typeface="Times New Roman" pitchFamily="18" charset="0"/>
              </a:rPr>
              <a:t>Laboratuvar</a:t>
            </a:r>
            <a:r>
              <a:rPr lang="tr-TR" sz="2800" dirty="0">
                <a:solidFill>
                  <a:schemeClr val="tx1"/>
                </a:solidFill>
                <a:cs typeface="Times New Roman" pitchFamily="18" charset="0"/>
              </a:rPr>
              <a:t> Güvenliği İşaret ve Sembolleri</a:t>
            </a:r>
          </a:p>
          <a:p>
            <a:pPr algn="just">
              <a:buNone/>
            </a:pPr>
            <a:r>
              <a:rPr lang="tr-TR" sz="2800" dirty="0">
                <a:solidFill>
                  <a:schemeClr val="tx1"/>
                </a:solidFill>
                <a:cs typeface="Times New Roman" pitchFamily="18" charset="0"/>
              </a:rPr>
              <a:t>NFPA  (</a:t>
            </a:r>
            <a:r>
              <a:rPr lang="tr-TR" sz="2800" dirty="0" err="1">
                <a:solidFill>
                  <a:schemeClr val="tx1"/>
                </a:solidFill>
                <a:cs typeface="Times New Roman" pitchFamily="18" charset="0"/>
              </a:rPr>
              <a:t>National</a:t>
            </a:r>
            <a:r>
              <a:rPr lang="tr-TR" sz="2800" dirty="0">
                <a:solidFill>
                  <a:schemeClr val="tx1"/>
                </a:solidFill>
                <a:cs typeface="Times New Roman" pitchFamily="18" charset="0"/>
              </a:rPr>
              <a:t> Fire </a:t>
            </a:r>
            <a:r>
              <a:rPr lang="tr-TR" sz="2800" dirty="0" err="1">
                <a:solidFill>
                  <a:schemeClr val="tx1"/>
                </a:solidFill>
                <a:cs typeface="Times New Roman" pitchFamily="18" charset="0"/>
              </a:rPr>
              <a:t>Protection</a:t>
            </a:r>
            <a:r>
              <a:rPr lang="tr-TR" sz="2800" dirty="0">
                <a:solidFill>
                  <a:schemeClr val="tx1"/>
                </a:solidFill>
                <a:cs typeface="Times New Roman" pitchFamily="18" charset="0"/>
              </a:rPr>
              <a:t>  </a:t>
            </a:r>
            <a:r>
              <a:rPr lang="tr-TR" sz="2800" dirty="0" err="1">
                <a:solidFill>
                  <a:schemeClr val="tx1"/>
                </a:solidFill>
                <a:cs typeface="Times New Roman" pitchFamily="18" charset="0"/>
              </a:rPr>
              <a:t>Association</a:t>
            </a:r>
            <a:r>
              <a:rPr lang="tr-TR" sz="2800" dirty="0">
                <a:solidFill>
                  <a:schemeClr val="tx1"/>
                </a:solidFill>
                <a:cs typeface="Times New Roman" pitchFamily="18" charset="0"/>
              </a:rPr>
              <a:t>)  Şeması </a:t>
            </a:r>
          </a:p>
          <a:p>
            <a:pPr algn="just">
              <a:buNone/>
            </a:pPr>
            <a:endParaRPr lang="tr-TR" sz="2800" dirty="0">
              <a:solidFill>
                <a:schemeClr val="tx1"/>
              </a:solidFill>
              <a:cs typeface="Times New Roman" pitchFamily="18" charset="0"/>
            </a:endParaRPr>
          </a:p>
        </p:txBody>
      </p:sp>
      <p:pic>
        <p:nvPicPr>
          <p:cNvPr id="23555" name="Picture 3"/>
          <p:cNvPicPr>
            <a:picLocks noChangeAspect="1" noChangeArrowheads="1"/>
          </p:cNvPicPr>
          <p:nvPr/>
        </p:nvPicPr>
        <p:blipFill>
          <a:blip r:embed="rId3" cstate="print"/>
          <a:srcRect/>
          <a:stretch>
            <a:fillRect/>
          </a:stretch>
        </p:blipFill>
        <p:spPr bwMode="auto">
          <a:xfrm>
            <a:off x="695400" y="2276872"/>
            <a:ext cx="3456384" cy="3535836"/>
          </a:xfrm>
          <a:prstGeom prst="rect">
            <a:avLst/>
          </a:prstGeom>
          <a:noFill/>
          <a:ln w="9525">
            <a:noFill/>
            <a:miter lim="800000"/>
            <a:headEnd/>
            <a:tailEnd/>
          </a:ln>
        </p:spPr>
      </p:pic>
      <p:sp>
        <p:nvSpPr>
          <p:cNvPr id="7" name="6 Metin kutusu"/>
          <p:cNvSpPr txBox="1"/>
          <p:nvPr/>
        </p:nvSpPr>
        <p:spPr>
          <a:xfrm>
            <a:off x="3438700" y="2276872"/>
            <a:ext cx="242374" cy="369332"/>
          </a:xfrm>
          <a:prstGeom prst="rect">
            <a:avLst/>
          </a:prstGeom>
          <a:noFill/>
        </p:spPr>
        <p:txBody>
          <a:bodyPr wrap="none" rtlCol="0">
            <a:spAutoFit/>
          </a:bodyPr>
          <a:lstStyle/>
          <a:p>
            <a:pPr algn="just"/>
            <a:r>
              <a:rPr lang="tr-TR"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4" cstate="print"/>
          <a:srcRect/>
          <a:stretch>
            <a:fillRect/>
          </a:stretch>
        </p:blipFill>
        <p:spPr bwMode="auto">
          <a:xfrm>
            <a:off x="5807968" y="2204864"/>
            <a:ext cx="61341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içeren bir resim&#10;&#10;Açıklama otomatik olarak oluşturuldu">
            <a:extLst>
              <a:ext uri="{FF2B5EF4-FFF2-40B4-BE49-F238E27FC236}">
                <a16:creationId xmlns:a16="http://schemas.microsoft.com/office/drawing/2014/main" id="{5EACAB8E-07C5-4E5A-84E4-A5B0CED60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0"/>
            <a:ext cx="9649072" cy="5904656"/>
          </a:xfrm>
          <a:prstGeom prst="rect">
            <a:avLst/>
          </a:prstGeom>
        </p:spPr>
      </p:pic>
      <p:sp>
        <p:nvSpPr>
          <p:cNvPr id="6" name="Dikdörtgen 5">
            <a:extLst>
              <a:ext uri="{FF2B5EF4-FFF2-40B4-BE49-F238E27FC236}">
                <a16:creationId xmlns:a16="http://schemas.microsoft.com/office/drawing/2014/main" id="{F1B4FB01-50E0-4704-86D7-37B924F52C0B}"/>
              </a:ext>
            </a:extLst>
          </p:cNvPr>
          <p:cNvSpPr/>
          <p:nvPr/>
        </p:nvSpPr>
        <p:spPr>
          <a:xfrm>
            <a:off x="3359696" y="5877272"/>
            <a:ext cx="6028189" cy="369332"/>
          </a:xfrm>
          <a:prstGeom prst="rect">
            <a:avLst/>
          </a:prstGeom>
        </p:spPr>
        <p:txBody>
          <a:bodyPr wrap="none">
            <a:spAutoFit/>
          </a:bodyPr>
          <a:lstStyle/>
          <a:p>
            <a:r>
              <a:rPr lang="tr-TR" b="1" dirty="0">
                <a:latin typeface="Times#20New#20Roman,Bold"/>
              </a:rPr>
              <a:t>Şekil </a:t>
            </a:r>
            <a:r>
              <a:rPr lang="tr-TR" b="1" dirty="0">
                <a:latin typeface="TimesNewRomanPS-BoldMT"/>
              </a:rPr>
              <a:t>. </a:t>
            </a:r>
            <a:r>
              <a:rPr lang="tr-TR" dirty="0">
                <a:latin typeface="Times#20New#20Roman"/>
              </a:rPr>
              <a:t>NFPA tarafından yapılan tehlike sınıflandırılması </a:t>
            </a:r>
            <a:endParaRPr lang="tr-TR" dirty="0"/>
          </a:p>
        </p:txBody>
      </p:sp>
    </p:spTree>
    <p:extLst>
      <p:ext uri="{BB962C8B-B14F-4D97-AF65-F5344CB8AC3E}">
        <p14:creationId xmlns:p14="http://schemas.microsoft.com/office/powerpoint/2010/main" val="3111509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1 Başlık"/>
          <p:cNvSpPr>
            <a:spLocks noGrp="1"/>
          </p:cNvSpPr>
          <p:nvPr>
            <p:ph type="title"/>
          </p:nvPr>
        </p:nvSpPr>
        <p:spPr>
          <a:xfrm>
            <a:off x="335360" y="0"/>
            <a:ext cx="8229600" cy="1143000"/>
          </a:xfrm>
        </p:spPr>
        <p:txBody>
          <a:bodyPr/>
          <a:lstStyle/>
          <a:p>
            <a:r>
              <a:rPr lang="tr-TR" b="1" dirty="0" smtClean="0">
                <a:solidFill>
                  <a:srgbClr val="FF0000"/>
                </a:solidFill>
                <a:cs typeface="Times New Roman" pitchFamily="18" charset="0"/>
              </a:rPr>
              <a:t>Zarar Sınıflandırılması</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119336" y="1340768"/>
            <a:ext cx="8229600" cy="4525963"/>
          </a:xfrm>
        </p:spPr>
        <p:txBody>
          <a:bodyPr>
            <a:normAutofit/>
          </a:bodyPr>
          <a:lstStyle/>
          <a:p>
            <a:pPr algn="just"/>
            <a:r>
              <a:rPr lang="tr-TR" sz="2400" dirty="0">
                <a:solidFill>
                  <a:schemeClr val="tx1"/>
                </a:solidFill>
                <a:cs typeface="Times New Roman" pitchFamily="18" charset="0"/>
              </a:rPr>
              <a:t>Laboratuvar Güvenliği İşaret ve Sembolleri</a:t>
            </a:r>
          </a:p>
          <a:p>
            <a:pPr algn="just">
              <a:buNone/>
            </a:pPr>
            <a:r>
              <a:rPr lang="tr-TR" sz="2400" dirty="0" smtClean="0">
                <a:solidFill>
                  <a:schemeClr val="tx1"/>
                </a:solidFill>
                <a:cs typeface="Times New Roman" pitchFamily="18" charset="0"/>
              </a:rPr>
              <a:t> HMIS </a:t>
            </a:r>
            <a:r>
              <a:rPr lang="tr-TR" sz="2400" dirty="0">
                <a:solidFill>
                  <a:schemeClr val="tx1"/>
                </a:solidFill>
                <a:cs typeface="Times New Roman" pitchFamily="18" charset="0"/>
              </a:rPr>
              <a:t>(</a:t>
            </a:r>
            <a:r>
              <a:rPr lang="tr-TR" sz="2400" dirty="0" err="1">
                <a:solidFill>
                  <a:schemeClr val="tx1"/>
                </a:solidFill>
                <a:cs typeface="Times New Roman" pitchFamily="18" charset="0"/>
              </a:rPr>
              <a:t>Hazardous</a:t>
            </a:r>
            <a:r>
              <a:rPr lang="tr-TR" sz="2400" dirty="0">
                <a:solidFill>
                  <a:schemeClr val="tx1"/>
                </a:solidFill>
                <a:cs typeface="Times New Roman" pitchFamily="18" charset="0"/>
              </a:rPr>
              <a:t> </a:t>
            </a:r>
            <a:r>
              <a:rPr lang="tr-TR" sz="2400" dirty="0" err="1">
                <a:solidFill>
                  <a:schemeClr val="tx1"/>
                </a:solidFill>
                <a:cs typeface="Times New Roman" pitchFamily="18" charset="0"/>
              </a:rPr>
              <a:t>Materials</a:t>
            </a:r>
            <a:r>
              <a:rPr lang="tr-TR" sz="2400" dirty="0">
                <a:solidFill>
                  <a:schemeClr val="tx1"/>
                </a:solidFill>
                <a:cs typeface="Times New Roman" pitchFamily="18" charset="0"/>
              </a:rPr>
              <a:t> </a:t>
            </a:r>
            <a:endParaRPr lang="tr-TR" sz="2400" dirty="0" smtClean="0">
              <a:solidFill>
                <a:schemeClr val="tx1"/>
              </a:solidFill>
              <a:cs typeface="Times New Roman" pitchFamily="18" charset="0"/>
            </a:endParaRPr>
          </a:p>
          <a:p>
            <a:pPr algn="just">
              <a:buNone/>
            </a:pPr>
            <a:r>
              <a:rPr lang="tr-TR" sz="2400" dirty="0" err="1" smtClean="0">
                <a:solidFill>
                  <a:schemeClr val="tx1"/>
                </a:solidFill>
                <a:cs typeface="Times New Roman" pitchFamily="18" charset="0"/>
              </a:rPr>
              <a:t>Identificatition</a:t>
            </a:r>
            <a:r>
              <a:rPr lang="tr-TR" sz="2400" dirty="0" smtClean="0">
                <a:solidFill>
                  <a:schemeClr val="tx1"/>
                </a:solidFill>
                <a:cs typeface="Times New Roman" pitchFamily="18" charset="0"/>
              </a:rPr>
              <a:t> </a:t>
            </a:r>
            <a:r>
              <a:rPr lang="tr-TR" sz="2400" dirty="0" err="1">
                <a:solidFill>
                  <a:schemeClr val="tx1"/>
                </a:solidFill>
                <a:cs typeface="Times New Roman" pitchFamily="18" charset="0"/>
              </a:rPr>
              <a:t>System</a:t>
            </a:r>
            <a:r>
              <a:rPr lang="tr-TR" sz="2400" dirty="0">
                <a:solidFill>
                  <a:schemeClr val="tx1"/>
                </a:solidFill>
                <a:cs typeface="Times New Roman" pitchFamily="18" charset="0"/>
              </a:rPr>
              <a:t>) : </a:t>
            </a: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Zararlı </a:t>
            </a:r>
            <a:r>
              <a:rPr lang="tr-TR" sz="2400" dirty="0">
                <a:solidFill>
                  <a:schemeClr val="tx1"/>
                </a:solidFill>
                <a:cs typeface="Times New Roman" pitchFamily="18" charset="0"/>
              </a:rPr>
              <a:t>Maddeler Adlandırma </a:t>
            </a: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Sistemi</a:t>
            </a:r>
            <a:endParaRPr lang="tr-TR" sz="2400" dirty="0">
              <a:solidFill>
                <a:schemeClr val="tx1"/>
              </a:solidFill>
              <a:cs typeface="Times New Roman" pitchFamily="18" charset="0"/>
            </a:endParaRPr>
          </a:p>
          <a:p>
            <a:pPr algn="just">
              <a:buNone/>
            </a:pPr>
            <a:r>
              <a:rPr lang="tr-TR" sz="2400" dirty="0">
                <a:solidFill>
                  <a:schemeClr val="tx1"/>
                </a:solidFill>
                <a:cs typeface="Times New Roman" pitchFamily="18" charset="0"/>
              </a:rPr>
              <a:t>						</a:t>
            </a:r>
          </a:p>
        </p:txBody>
      </p:sp>
      <p:sp>
        <p:nvSpPr>
          <p:cNvPr id="26627" name="AutoShape 3" descr="hmis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Times New Roman" pitchFamily="18" charset="0"/>
              <a:cs typeface="Times New Roman" pitchFamily="18" charset="0"/>
            </a:endParaRPr>
          </a:p>
        </p:txBody>
      </p:sp>
      <p:sp>
        <p:nvSpPr>
          <p:cNvPr id="26629" name="AutoShape 5" descr="hmis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Times New Roman" pitchFamily="18" charset="0"/>
              <a:cs typeface="Times New Roman" pitchFamily="18" charset="0"/>
            </a:endParaRPr>
          </a:p>
        </p:txBody>
      </p:sp>
      <p:pic>
        <p:nvPicPr>
          <p:cNvPr id="2" name="Resim 1"/>
          <p:cNvPicPr>
            <a:picLocks noChangeAspect="1"/>
          </p:cNvPicPr>
          <p:nvPr/>
        </p:nvPicPr>
        <p:blipFill>
          <a:blip r:embed="rId4" cstate="print"/>
          <a:stretch>
            <a:fillRect/>
          </a:stretch>
        </p:blipFill>
        <p:spPr>
          <a:xfrm>
            <a:off x="3863752" y="1790515"/>
            <a:ext cx="8189149" cy="48276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6CB82B2-2CB4-43DA-A0DD-5155D927E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225844"/>
            <a:ext cx="3391510" cy="5906879"/>
          </a:xfrm>
          <a:prstGeom prst="rect">
            <a:avLst/>
          </a:prstGeom>
        </p:spPr>
      </p:pic>
      <p:pic>
        <p:nvPicPr>
          <p:cNvPr id="5" name="Resim 4">
            <a:extLst>
              <a:ext uri="{FF2B5EF4-FFF2-40B4-BE49-F238E27FC236}">
                <a16:creationId xmlns:a16="http://schemas.microsoft.com/office/drawing/2014/main" id="{01BBA6FD-1314-4F5F-88C9-4B97818F7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761" y="332656"/>
            <a:ext cx="3816424" cy="5570242"/>
          </a:xfrm>
          <a:prstGeom prst="rect">
            <a:avLst/>
          </a:prstGeom>
        </p:spPr>
      </p:pic>
      <p:pic>
        <p:nvPicPr>
          <p:cNvPr id="7" name="Resim 6" descr="ekran görüntüsü içeren bir resim&#10;&#10;Açıklama otomatik olarak oluşturuldu">
            <a:extLst>
              <a:ext uri="{FF2B5EF4-FFF2-40B4-BE49-F238E27FC236}">
                <a16:creationId xmlns:a16="http://schemas.microsoft.com/office/drawing/2014/main" id="{7C442C3E-C883-4316-A362-70C37FCE8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4" y="404664"/>
            <a:ext cx="3650434" cy="5776486"/>
          </a:xfrm>
          <a:prstGeom prst="rect">
            <a:avLst/>
          </a:prstGeom>
        </p:spPr>
      </p:pic>
    </p:spTree>
    <p:extLst>
      <p:ext uri="{BB962C8B-B14F-4D97-AF65-F5344CB8AC3E}">
        <p14:creationId xmlns:p14="http://schemas.microsoft.com/office/powerpoint/2010/main" val="10927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1424" y="404664"/>
            <a:ext cx="8229600" cy="1143000"/>
          </a:xfrm>
        </p:spPr>
        <p:txBody>
          <a:bodyPr/>
          <a:lstStyle/>
          <a:p>
            <a:r>
              <a:rPr lang="tr-TR" b="1" dirty="0" smtClean="0">
                <a:solidFill>
                  <a:srgbClr val="FF0000"/>
                </a:solidFill>
                <a:latin typeface="+mn-lt"/>
                <a:cs typeface="Times New Roman" pitchFamily="18" charset="0"/>
              </a:rPr>
              <a:t>Sağlığa Zararlı Maddeler</a:t>
            </a:r>
            <a:endParaRPr lang="tr-TR" b="1" dirty="0">
              <a:solidFill>
                <a:srgbClr val="FF0000"/>
              </a:solidFill>
              <a:latin typeface="+mn-lt"/>
              <a:cs typeface="Times New Roman" pitchFamily="18" charset="0"/>
            </a:endParaRPr>
          </a:p>
        </p:txBody>
      </p:sp>
      <p:sp>
        <p:nvSpPr>
          <p:cNvPr id="3" name="2 İçerik Yer Tutucusu"/>
          <p:cNvSpPr>
            <a:spLocks noGrp="1"/>
          </p:cNvSpPr>
          <p:nvPr>
            <p:ph idx="1"/>
          </p:nvPr>
        </p:nvSpPr>
        <p:spPr>
          <a:xfrm>
            <a:off x="191344" y="1844824"/>
            <a:ext cx="6048672" cy="3672408"/>
          </a:xfrm>
        </p:spPr>
        <p:txBody>
          <a:bodyPr>
            <a:normAutofit/>
          </a:bodyPr>
          <a:lstStyle/>
          <a:p>
            <a:pPr algn="just"/>
            <a:r>
              <a:rPr lang="tr-TR" sz="2400" dirty="0">
                <a:solidFill>
                  <a:schemeClr val="tx1"/>
                </a:solidFill>
                <a:cs typeface="Times New Roman" pitchFamily="18" charset="0"/>
              </a:rPr>
              <a:t>Bir maddenin </a:t>
            </a:r>
            <a:r>
              <a:rPr lang="tr-TR" sz="2400" dirty="0" err="1">
                <a:solidFill>
                  <a:schemeClr val="tx1"/>
                </a:solidFill>
                <a:cs typeface="Times New Roman" pitchFamily="18" charset="0"/>
              </a:rPr>
              <a:t>toksik</a:t>
            </a:r>
            <a:r>
              <a:rPr lang="tr-TR" sz="2400" dirty="0">
                <a:solidFill>
                  <a:schemeClr val="tx1"/>
                </a:solidFill>
                <a:cs typeface="Times New Roman" pitchFamily="18" charset="0"/>
              </a:rPr>
              <a:t> etkisi biyolojik sisteme yani vücudumuza doz miktarı arttıkça artar ve dozaja bağımlıdır. İzin verilen dozdan fazla alınması durumunda madde </a:t>
            </a:r>
            <a:r>
              <a:rPr lang="tr-TR" sz="2400" dirty="0" err="1">
                <a:solidFill>
                  <a:schemeClr val="tx1"/>
                </a:solidFill>
                <a:cs typeface="Times New Roman" pitchFamily="18" charset="0"/>
              </a:rPr>
              <a:t>toksik</a:t>
            </a:r>
            <a:r>
              <a:rPr lang="tr-TR" sz="2400" dirty="0">
                <a:solidFill>
                  <a:schemeClr val="tx1"/>
                </a:solidFill>
                <a:cs typeface="Times New Roman" pitchFamily="18" charset="0"/>
              </a:rPr>
              <a:t> etki gösterir.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032" y="1772816"/>
            <a:ext cx="55435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2" y="18864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725" y="1783603"/>
            <a:ext cx="7272809" cy="452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7408" y="620688"/>
            <a:ext cx="8229600" cy="1143000"/>
          </a:xfrm>
        </p:spPr>
        <p:txBody>
          <a:bodyPr/>
          <a:lstStyle/>
          <a:p>
            <a:r>
              <a:rPr lang="tr-TR" b="1" dirty="0" smtClean="0">
                <a:solidFill>
                  <a:srgbClr val="FF0000"/>
                </a:solidFill>
              </a:rPr>
              <a:t>Sağlığa Zararlı Maddeler</a:t>
            </a:r>
            <a:endParaRPr lang="tr-TR" b="1" dirty="0">
              <a:solidFill>
                <a:srgbClr val="FF0000"/>
              </a:solidFill>
            </a:endParaRPr>
          </a:p>
        </p:txBody>
      </p:sp>
      <p:sp>
        <p:nvSpPr>
          <p:cNvPr id="3" name="2 İçerik Yer Tutucusu"/>
          <p:cNvSpPr>
            <a:spLocks noGrp="1"/>
          </p:cNvSpPr>
          <p:nvPr>
            <p:ph idx="1"/>
          </p:nvPr>
        </p:nvSpPr>
        <p:spPr>
          <a:xfrm>
            <a:off x="360040" y="1844824"/>
            <a:ext cx="9336360" cy="5472608"/>
          </a:xfrm>
        </p:spPr>
        <p:txBody>
          <a:bodyPr>
            <a:normAutofit/>
          </a:bodyPr>
          <a:lstStyle/>
          <a:p>
            <a:pPr algn="just"/>
            <a:r>
              <a:rPr lang="tr-TR" sz="2400" b="1" dirty="0" smtClean="0">
                <a:solidFill>
                  <a:schemeClr val="tx1"/>
                </a:solidFill>
                <a:cs typeface="Times New Roman" pitchFamily="18" charset="0"/>
              </a:rPr>
              <a:t>Kimyasal maddelerin vücuda alınma şekilleri</a:t>
            </a:r>
          </a:p>
          <a:p>
            <a:pPr algn="just">
              <a:buNone/>
            </a:pPr>
            <a:r>
              <a:rPr lang="tr-TR" sz="2400" dirty="0" smtClean="0">
                <a:solidFill>
                  <a:schemeClr val="tx1"/>
                </a:solidFill>
                <a:cs typeface="Times New Roman" pitchFamily="18" charset="0"/>
              </a:rPr>
              <a:t>Solunum</a:t>
            </a:r>
          </a:p>
          <a:p>
            <a:pPr algn="just">
              <a:buNone/>
            </a:pPr>
            <a:r>
              <a:rPr lang="tr-TR" sz="2400" dirty="0" smtClean="0">
                <a:solidFill>
                  <a:schemeClr val="tx1"/>
                </a:solidFill>
                <a:cs typeface="Times New Roman" pitchFamily="18" charset="0"/>
              </a:rPr>
              <a:t>Yutma</a:t>
            </a:r>
          </a:p>
          <a:p>
            <a:pPr algn="just">
              <a:buNone/>
            </a:pPr>
            <a:r>
              <a:rPr lang="tr-TR" sz="2400" dirty="0" smtClean="0">
                <a:solidFill>
                  <a:schemeClr val="tx1"/>
                </a:solidFill>
                <a:cs typeface="Times New Roman" pitchFamily="18" charset="0"/>
              </a:rPr>
              <a:t>Enjeksiyon</a:t>
            </a:r>
          </a:p>
          <a:p>
            <a:pPr algn="just">
              <a:buNone/>
            </a:pPr>
            <a:r>
              <a:rPr lang="tr-TR" sz="2400" dirty="0" smtClean="0">
                <a:solidFill>
                  <a:schemeClr val="tx1"/>
                </a:solidFill>
                <a:cs typeface="Times New Roman" pitchFamily="18" charset="0"/>
              </a:rPr>
              <a:t>Emilim (ciltten)</a:t>
            </a:r>
          </a:p>
          <a:p>
            <a:pPr algn="just">
              <a:buNone/>
            </a:pPr>
            <a:r>
              <a:rPr lang="tr-TR" sz="2400" dirty="0" smtClean="0">
                <a:solidFill>
                  <a:schemeClr val="tx1"/>
                </a:solidFill>
                <a:cs typeface="Times New Roman" pitchFamily="18" charset="0"/>
              </a:rPr>
              <a:t>Bu alınım şekillerine göre, alınım kontrol ve önleme stratejileri geliştirilerek vücuda giren kimyasalların zararlarını azaltmak ya da kimyasalların vücuda giriş riskleri kısıtlanmaya çalışılmaktadır. </a:t>
            </a:r>
            <a:endParaRPr lang="tr-TR" sz="2400" dirty="0">
              <a:solidFill>
                <a:schemeClr val="tx1"/>
              </a:solidFill>
              <a:cs typeface="Times New Roman" pitchFamily="18" charset="0"/>
            </a:endParaRPr>
          </a:p>
        </p:txBody>
      </p:sp>
      <p:pic>
        <p:nvPicPr>
          <p:cNvPr id="29698" name="Picture 2"/>
          <p:cNvPicPr>
            <a:picLocks noChangeAspect="1" noChangeArrowheads="1"/>
          </p:cNvPicPr>
          <p:nvPr/>
        </p:nvPicPr>
        <p:blipFill>
          <a:blip r:embed="rId3" cstate="print"/>
          <a:srcRect/>
          <a:stretch>
            <a:fillRect/>
          </a:stretch>
        </p:blipFill>
        <p:spPr bwMode="auto">
          <a:xfrm>
            <a:off x="9840416" y="1556792"/>
            <a:ext cx="1944216" cy="3177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Alt Başlık"/>
          <p:cNvSpPr txBox="1">
            <a:spLocks/>
          </p:cNvSpPr>
          <p:nvPr/>
        </p:nvSpPr>
        <p:spPr>
          <a:xfrm>
            <a:off x="1343472" y="1844824"/>
            <a:ext cx="8892480" cy="43924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tr-TR" sz="2800" dirty="0" smtClean="0">
                <a:solidFill>
                  <a:schemeClr val="tx1"/>
                </a:solidFill>
                <a:cs typeface="Times New Roman" pitchFamily="18" charset="0"/>
              </a:rPr>
              <a:t> </a:t>
            </a:r>
            <a:r>
              <a:rPr lang="tr-TR" sz="2800" b="1" dirty="0" smtClean="0">
                <a:cs typeface="Times New Roman" pitchFamily="18" charset="0"/>
              </a:rPr>
              <a:t>Güvenliğe Giriş</a:t>
            </a:r>
          </a:p>
          <a:p>
            <a:pPr>
              <a:buFont typeface="Arial" pitchFamily="34" charset="0"/>
              <a:buChar char="•"/>
            </a:pPr>
            <a:r>
              <a:rPr lang="tr-TR" sz="2800" dirty="0" smtClean="0">
                <a:cs typeface="Times New Roman" pitchFamily="18" charset="0"/>
              </a:rPr>
              <a:t> </a:t>
            </a:r>
            <a:r>
              <a:rPr lang="tr-TR" sz="2800" b="1" dirty="0" smtClean="0">
                <a:solidFill>
                  <a:srgbClr val="FFC000"/>
                </a:solidFill>
                <a:cs typeface="Times New Roman" pitchFamily="18" charset="0"/>
              </a:rPr>
              <a:t>Kimyasal Güvenlik</a:t>
            </a:r>
          </a:p>
          <a:p>
            <a:pPr lvl="1">
              <a:buFont typeface="Arial" pitchFamily="34" charset="0"/>
              <a:buChar char="•"/>
            </a:pPr>
            <a:r>
              <a:rPr lang="tr-TR" sz="2400" dirty="0" smtClean="0">
                <a:solidFill>
                  <a:srgbClr val="CC6600"/>
                </a:solidFill>
                <a:cs typeface="Times New Roman" pitchFamily="18" charset="0"/>
              </a:rPr>
              <a:t>Küresel uyumlu sistem (</a:t>
            </a:r>
            <a:r>
              <a:rPr lang="tr-TR" sz="2400" dirty="0" err="1" smtClean="0">
                <a:solidFill>
                  <a:srgbClr val="CC6600"/>
                </a:solidFill>
                <a:cs typeface="Times New Roman" pitchFamily="18" charset="0"/>
              </a:rPr>
              <a:t>Globally</a:t>
            </a:r>
            <a:r>
              <a:rPr lang="tr-TR" sz="2400" dirty="0" smtClean="0">
                <a:solidFill>
                  <a:srgbClr val="CC6600"/>
                </a:solidFill>
                <a:cs typeface="Times New Roman" pitchFamily="18" charset="0"/>
              </a:rPr>
              <a:t>  </a:t>
            </a:r>
            <a:r>
              <a:rPr lang="tr-TR" sz="2400" dirty="0" err="1">
                <a:solidFill>
                  <a:srgbClr val="CC6600"/>
                </a:solidFill>
                <a:cs typeface="Times New Roman" pitchFamily="18" charset="0"/>
              </a:rPr>
              <a:t>H</a:t>
            </a:r>
            <a:r>
              <a:rPr lang="tr-TR" sz="2400" dirty="0" err="1" smtClean="0">
                <a:solidFill>
                  <a:srgbClr val="CC6600"/>
                </a:solidFill>
                <a:cs typeface="Times New Roman" pitchFamily="18" charset="0"/>
              </a:rPr>
              <a:t>armonized</a:t>
            </a:r>
            <a:r>
              <a:rPr lang="tr-TR" sz="2400" dirty="0" smtClean="0">
                <a:solidFill>
                  <a:srgbClr val="CC6600"/>
                </a:solidFill>
                <a:cs typeface="Times New Roman" pitchFamily="18" charset="0"/>
              </a:rPr>
              <a:t> </a:t>
            </a:r>
            <a:r>
              <a:rPr lang="tr-TR" sz="2400" dirty="0" err="1" smtClean="0">
                <a:solidFill>
                  <a:srgbClr val="CC6600"/>
                </a:solidFill>
                <a:cs typeface="Times New Roman" pitchFamily="18" charset="0"/>
              </a:rPr>
              <a:t>System</a:t>
            </a:r>
            <a:r>
              <a:rPr lang="tr-TR" sz="2400" dirty="0" smtClean="0">
                <a:solidFill>
                  <a:srgbClr val="CC6600"/>
                </a:solidFill>
                <a:cs typeface="Times New Roman" pitchFamily="18" charset="0"/>
              </a:rPr>
              <a:t>- GHS)</a:t>
            </a:r>
          </a:p>
          <a:p>
            <a:pPr lvl="1">
              <a:buFont typeface="Arial" pitchFamily="34" charset="0"/>
              <a:buChar char="•"/>
            </a:pPr>
            <a:r>
              <a:rPr lang="tr-TR" sz="2400" dirty="0" smtClean="0">
                <a:solidFill>
                  <a:srgbClr val="CC6600"/>
                </a:solidFill>
                <a:cs typeface="Times New Roman" pitchFamily="18" charset="0"/>
              </a:rPr>
              <a:t>Güvenlik bilgi formları (GBF)</a:t>
            </a:r>
          </a:p>
          <a:p>
            <a:pPr lvl="1">
              <a:buFont typeface="Arial" pitchFamily="34" charset="0"/>
              <a:buChar char="•"/>
            </a:pPr>
            <a:r>
              <a:rPr lang="tr-TR" sz="2400" dirty="0" smtClean="0">
                <a:solidFill>
                  <a:srgbClr val="CC6600"/>
                </a:solidFill>
                <a:cs typeface="Times New Roman" pitchFamily="18" charset="0"/>
              </a:rPr>
              <a:t>Kimyasalların depolanması</a:t>
            </a:r>
          </a:p>
          <a:p>
            <a:pPr lvl="1">
              <a:buFont typeface="Arial" pitchFamily="34" charset="0"/>
              <a:buChar char="•"/>
            </a:pPr>
            <a:r>
              <a:rPr lang="tr-TR" sz="2400" dirty="0" smtClean="0">
                <a:solidFill>
                  <a:srgbClr val="CC6600"/>
                </a:solidFill>
                <a:cs typeface="Times New Roman" pitchFamily="18" charset="0"/>
              </a:rPr>
              <a:t>Patlama önleme</a:t>
            </a:r>
          </a:p>
          <a:p>
            <a:pPr lvl="1">
              <a:buFont typeface="Arial" pitchFamily="34" charset="0"/>
              <a:buChar char="•"/>
            </a:pPr>
            <a:r>
              <a:rPr lang="tr-TR" sz="2400" dirty="0" smtClean="0">
                <a:solidFill>
                  <a:srgbClr val="CC6600"/>
                </a:solidFill>
                <a:cs typeface="Times New Roman" pitchFamily="18" charset="0"/>
              </a:rPr>
              <a:t>Tehlikeli maddelerin taşınması/gönderimi</a:t>
            </a:r>
          </a:p>
          <a:p>
            <a:pPr>
              <a:buFont typeface="Arial" pitchFamily="34" charset="0"/>
              <a:buChar char="•"/>
            </a:pPr>
            <a:r>
              <a:rPr lang="tr-TR" sz="2800" b="1" dirty="0" smtClean="0">
                <a:cs typeface="Times New Roman" pitchFamily="18" charset="0"/>
              </a:rPr>
              <a:t>Tehlikeli Atıkların Yönetimi ve Uzaklaştırılması</a:t>
            </a:r>
          </a:p>
          <a:p>
            <a:pPr>
              <a:buFont typeface="Arial" pitchFamily="34" charset="0"/>
              <a:buChar char="•"/>
            </a:pPr>
            <a:r>
              <a:rPr lang="tr-TR" sz="2800" dirty="0" smtClean="0">
                <a:cs typeface="Times New Roman" pitchFamily="18" charset="0"/>
              </a:rPr>
              <a:t> </a:t>
            </a:r>
            <a:r>
              <a:rPr lang="tr-TR" sz="2800" b="1" dirty="0" smtClean="0">
                <a:cs typeface="Times New Roman" pitchFamily="18" charset="0"/>
              </a:rPr>
              <a:t>Acil durumlara hazırlıklı olma</a:t>
            </a:r>
          </a:p>
          <a:p>
            <a:pPr>
              <a:buFont typeface="Arial" pitchFamily="34" charset="0"/>
              <a:buChar char="•"/>
            </a:pPr>
            <a:endParaRPr lang="tr-TR" dirty="0">
              <a:solidFill>
                <a:schemeClr val="tx1"/>
              </a:solidFill>
              <a:cs typeface="Times New Roman" pitchFamily="18" charset="0"/>
            </a:endParaRPr>
          </a:p>
        </p:txBody>
      </p:sp>
      <p:sp>
        <p:nvSpPr>
          <p:cNvPr id="8" name="1 Başlık"/>
          <p:cNvSpPr txBox="1">
            <a:spLocks/>
          </p:cNvSpPr>
          <p:nvPr/>
        </p:nvSpPr>
        <p:spPr>
          <a:xfrm>
            <a:off x="1091952" y="21254"/>
            <a:ext cx="9144000" cy="147002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b="1" smtClean="0">
                <a:solidFill>
                  <a:srgbClr val="FF0000"/>
                </a:solidFill>
                <a:cs typeface="Times New Roman" pitchFamily="18" charset="0"/>
              </a:rPr>
              <a:t>Laboratuvar Güvenliği Eğitimi</a:t>
            </a:r>
            <a:endParaRPr lang="tr-TR" b="1" dirty="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8359" y="37708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1199456" y="2081412"/>
            <a:ext cx="8229600" cy="4525963"/>
          </a:xfrm>
        </p:spPr>
        <p:txBody>
          <a:bodyPr>
            <a:normAutofit/>
          </a:bodyPr>
          <a:lstStyle/>
          <a:p>
            <a:r>
              <a:rPr lang="tr-TR" sz="2800" dirty="0">
                <a:solidFill>
                  <a:schemeClr val="tx1"/>
                </a:solidFill>
                <a:cs typeface="Times New Roman" pitchFamily="18" charset="0"/>
              </a:rPr>
              <a:t>Akut (ani) </a:t>
            </a:r>
            <a:r>
              <a:rPr lang="tr-TR" sz="2800" dirty="0" err="1">
                <a:solidFill>
                  <a:schemeClr val="tx1"/>
                </a:solidFill>
                <a:cs typeface="Times New Roman" pitchFamily="18" charset="0"/>
              </a:rPr>
              <a:t>toksisite</a:t>
            </a:r>
            <a:endParaRPr lang="tr-TR" sz="2800" dirty="0">
              <a:solidFill>
                <a:schemeClr val="tx1"/>
              </a:solidFill>
              <a:cs typeface="Times New Roman" pitchFamily="18" charset="0"/>
            </a:endParaRPr>
          </a:p>
          <a:p>
            <a:endParaRPr lang="tr-TR" sz="2800" dirty="0">
              <a:solidFill>
                <a:schemeClr val="tx1"/>
              </a:solidFill>
              <a:cs typeface="Times New Roman" pitchFamily="18" charset="0"/>
            </a:endParaRPr>
          </a:p>
          <a:p>
            <a:r>
              <a:rPr lang="tr-TR" sz="2800" dirty="0">
                <a:solidFill>
                  <a:schemeClr val="tx1"/>
                </a:solidFill>
                <a:cs typeface="Times New Roman" pitchFamily="18" charset="0"/>
              </a:rPr>
              <a:t>Cilt üzerinde olumsuz etki</a:t>
            </a:r>
          </a:p>
          <a:p>
            <a:pPr marL="0" indent="0">
              <a:buNone/>
            </a:pPr>
            <a:endParaRPr lang="tr-TR" sz="2800" dirty="0">
              <a:solidFill>
                <a:schemeClr val="tx1"/>
              </a:solidFill>
              <a:cs typeface="Times New Roman" pitchFamily="18" charset="0"/>
            </a:endParaRPr>
          </a:p>
          <a:p>
            <a:r>
              <a:rPr lang="tr-TR" sz="2800" dirty="0">
                <a:solidFill>
                  <a:schemeClr val="tx1"/>
                </a:solidFill>
                <a:cs typeface="Times New Roman" pitchFamily="18" charset="0"/>
              </a:rPr>
              <a:t>Solunum sistemi veya cilt üzerinde hassasiyet</a:t>
            </a:r>
          </a:p>
        </p:txBody>
      </p:sp>
      <p:pic>
        <p:nvPicPr>
          <p:cNvPr id="30723" name="Picture 3"/>
          <p:cNvPicPr>
            <a:picLocks noChangeAspect="1" noChangeArrowheads="1"/>
          </p:cNvPicPr>
          <p:nvPr/>
        </p:nvPicPr>
        <p:blipFill>
          <a:blip r:embed="rId3" cstate="print"/>
          <a:srcRect/>
          <a:stretch>
            <a:fillRect/>
          </a:stretch>
        </p:blipFill>
        <p:spPr bwMode="auto">
          <a:xfrm>
            <a:off x="9637087" y="2092096"/>
            <a:ext cx="2493573" cy="2180585"/>
          </a:xfrm>
          <a:prstGeom prst="rect">
            <a:avLst/>
          </a:prstGeom>
          <a:noFill/>
          <a:ln w="9525">
            <a:noFill/>
            <a:miter lim="800000"/>
            <a:headEnd/>
            <a:tailEnd/>
          </a:ln>
        </p:spPr>
      </p:pic>
      <p:pic>
        <p:nvPicPr>
          <p:cNvPr id="30725" name="Picture 5" descr="respiratory or skin sensitization symbol ile ilgili görsel sonucu"/>
          <p:cNvPicPr>
            <a:picLocks noChangeAspect="1" noChangeArrowheads="1"/>
          </p:cNvPicPr>
          <p:nvPr/>
        </p:nvPicPr>
        <p:blipFill>
          <a:blip r:embed="rId4" cstate="print"/>
          <a:srcRect/>
          <a:stretch>
            <a:fillRect/>
          </a:stretch>
        </p:blipFill>
        <p:spPr bwMode="auto">
          <a:xfrm>
            <a:off x="8184232" y="3790021"/>
            <a:ext cx="2304256" cy="2304256"/>
          </a:xfrm>
          <a:prstGeom prst="rect">
            <a:avLst/>
          </a:prstGeom>
          <a:noFill/>
        </p:spPr>
      </p:pic>
      <p:pic>
        <p:nvPicPr>
          <p:cNvPr id="30726" name="Picture 6"/>
          <p:cNvPicPr>
            <a:picLocks noChangeAspect="1" noChangeArrowheads="1"/>
          </p:cNvPicPr>
          <p:nvPr/>
        </p:nvPicPr>
        <p:blipFill>
          <a:blip r:embed="rId5" cstate="print"/>
          <a:srcRect/>
          <a:stretch>
            <a:fillRect/>
          </a:stretch>
        </p:blipFill>
        <p:spPr bwMode="auto">
          <a:xfrm>
            <a:off x="6384032" y="2081412"/>
            <a:ext cx="2224221" cy="2191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919536" y="0"/>
            <a:ext cx="8229600" cy="1143000"/>
          </a:xfrm>
        </p:spPr>
        <p:txBody>
          <a:bodyPr/>
          <a:lstStyle/>
          <a:p>
            <a:r>
              <a:rPr lang="tr-TR" b="1" dirty="0" smtClean="0">
                <a:solidFill>
                  <a:srgbClr val="FF0000"/>
                </a:solidFill>
                <a:latin typeface="Times New Roman" pitchFamily="18" charset="0"/>
                <a:cs typeface="Times New Roman" pitchFamily="18" charset="0"/>
              </a:rPr>
              <a:t>Sağlığa Zararlı Maddeler</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Kanserojen</a:t>
            </a:r>
          </a:p>
          <a:p>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Hedef organ sistematik </a:t>
            </a:r>
            <a:r>
              <a:rPr lang="tr-TR" dirty="0" err="1" smtClean="0">
                <a:latin typeface="Times New Roman" pitchFamily="18" charset="0"/>
                <a:cs typeface="Times New Roman" pitchFamily="18" charset="0"/>
              </a:rPr>
              <a:t>toksisite</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Ciltte tahriş</a:t>
            </a:r>
            <a:endParaRPr lang="tr-TR"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3" cstate="print"/>
          <a:srcRect/>
          <a:stretch>
            <a:fillRect/>
          </a:stretch>
        </p:blipFill>
        <p:spPr bwMode="auto">
          <a:xfrm>
            <a:off x="6312024" y="4072675"/>
            <a:ext cx="1872208" cy="1887810"/>
          </a:xfrm>
          <a:prstGeom prst="rect">
            <a:avLst/>
          </a:prstGeom>
          <a:noFill/>
          <a:ln w="9525">
            <a:noFill/>
            <a:miter lim="800000"/>
            <a:headEnd/>
            <a:tailEnd/>
          </a:ln>
        </p:spPr>
      </p:pic>
      <p:pic>
        <p:nvPicPr>
          <p:cNvPr id="9" name="Picture 5" descr="respiratory or skin sensitization symbol ile ilgili görsel sonucu"/>
          <p:cNvPicPr>
            <a:picLocks noChangeAspect="1" noChangeArrowheads="1"/>
          </p:cNvPicPr>
          <p:nvPr/>
        </p:nvPicPr>
        <p:blipFill>
          <a:blip r:embed="rId4" cstate="print"/>
          <a:srcRect/>
          <a:stretch>
            <a:fillRect/>
          </a:stretch>
        </p:blipFill>
        <p:spPr bwMode="auto">
          <a:xfrm>
            <a:off x="6240016" y="1937125"/>
            <a:ext cx="2016224" cy="20162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911424" y="764704"/>
            <a:ext cx="8229600" cy="720000"/>
          </a:xfrm>
        </p:spPr>
        <p:txBody>
          <a:bodyPr/>
          <a:lstStyle/>
          <a:p>
            <a:r>
              <a:rPr lang="tr-TR" b="1" dirty="0" smtClean="0">
                <a:solidFill>
                  <a:srgbClr val="FF0000"/>
                </a:solidFill>
              </a:rPr>
              <a:t>Sağlığa Zararlı Maddeler</a:t>
            </a:r>
            <a:endParaRPr lang="tr-TR" b="1" dirty="0">
              <a:solidFill>
                <a:srgbClr val="FF0000"/>
              </a:solidFill>
            </a:endParaRPr>
          </a:p>
        </p:txBody>
      </p:sp>
      <p:sp>
        <p:nvSpPr>
          <p:cNvPr id="3" name="2 İçerik Yer Tutucusu"/>
          <p:cNvSpPr>
            <a:spLocks noGrp="1"/>
          </p:cNvSpPr>
          <p:nvPr>
            <p:ph idx="1"/>
          </p:nvPr>
        </p:nvSpPr>
        <p:spPr>
          <a:xfrm>
            <a:off x="288032" y="1772817"/>
            <a:ext cx="8904312" cy="1440159"/>
          </a:xfrm>
        </p:spPr>
        <p:txBody>
          <a:bodyPr>
            <a:normAutofit/>
          </a:bodyPr>
          <a:lstStyle/>
          <a:p>
            <a:pPr lvl="8">
              <a:buFont typeface="Wingdings" pitchFamily="2" charset="2"/>
              <a:buChar char="v"/>
            </a:pPr>
            <a:r>
              <a:rPr lang="tr-TR" sz="2200" dirty="0">
                <a:solidFill>
                  <a:schemeClr val="tx1"/>
                </a:solidFill>
              </a:rPr>
              <a:t>Üreme hücresi </a:t>
            </a:r>
            <a:r>
              <a:rPr lang="tr-TR" sz="2200" dirty="0" err="1">
                <a:solidFill>
                  <a:schemeClr val="tx1"/>
                </a:solidFill>
              </a:rPr>
              <a:t>mutajeni</a:t>
            </a:r>
            <a:endParaRPr lang="tr-TR" sz="2200" dirty="0">
              <a:solidFill>
                <a:schemeClr val="tx1"/>
              </a:solidFill>
            </a:endParaRPr>
          </a:p>
          <a:p>
            <a:pPr lvl="8">
              <a:buFont typeface="Wingdings" pitchFamily="2" charset="2"/>
              <a:buChar char="v"/>
            </a:pPr>
            <a:r>
              <a:rPr lang="tr-TR" sz="2200" dirty="0">
                <a:solidFill>
                  <a:schemeClr val="tx1"/>
                </a:solidFill>
              </a:rPr>
              <a:t>Üreme toksikolojisi</a:t>
            </a:r>
          </a:p>
          <a:p>
            <a:pPr lvl="8">
              <a:buFont typeface="Wingdings" pitchFamily="2" charset="2"/>
              <a:buChar char="v"/>
            </a:pPr>
            <a:r>
              <a:rPr lang="tr-TR" sz="2200" dirty="0" err="1">
                <a:solidFill>
                  <a:schemeClr val="tx1"/>
                </a:solidFill>
              </a:rPr>
              <a:t>Aspirasyon</a:t>
            </a:r>
            <a:r>
              <a:rPr lang="tr-TR" sz="2200" dirty="0">
                <a:solidFill>
                  <a:schemeClr val="tx1"/>
                </a:solidFill>
              </a:rPr>
              <a:t> (Soluk alma ) </a:t>
            </a:r>
            <a:r>
              <a:rPr lang="tr-TR" sz="2200" dirty="0" err="1">
                <a:solidFill>
                  <a:schemeClr val="tx1"/>
                </a:solidFill>
              </a:rPr>
              <a:t>toksisitesi</a:t>
            </a:r>
            <a:endParaRPr lang="tr-TR" sz="2200" dirty="0">
              <a:solidFill>
                <a:schemeClr val="tx1"/>
              </a:solidFill>
            </a:endParaRPr>
          </a:p>
        </p:txBody>
      </p:sp>
      <p:pic>
        <p:nvPicPr>
          <p:cNvPr id="4" name="Picture 5" descr="respiratory or skin sensitization symbol ile ilgili görsel sonucu"/>
          <p:cNvPicPr>
            <a:picLocks noChangeAspect="1" noChangeArrowheads="1"/>
          </p:cNvPicPr>
          <p:nvPr/>
        </p:nvPicPr>
        <p:blipFill>
          <a:blip r:embed="rId3" cstate="print"/>
          <a:srcRect/>
          <a:stretch>
            <a:fillRect/>
          </a:stretch>
        </p:blipFill>
        <p:spPr bwMode="auto">
          <a:xfrm>
            <a:off x="9269150" y="1772816"/>
            <a:ext cx="2496527" cy="2496527"/>
          </a:xfrm>
          <a:prstGeom prst="rect">
            <a:avLst/>
          </a:prstGeom>
          <a:noFill/>
        </p:spPr>
      </p:pic>
      <p:sp>
        <p:nvSpPr>
          <p:cNvPr id="8" name="7 Metin kutusu"/>
          <p:cNvSpPr txBox="1"/>
          <p:nvPr/>
        </p:nvSpPr>
        <p:spPr>
          <a:xfrm>
            <a:off x="335360" y="3356992"/>
            <a:ext cx="11377264" cy="2585323"/>
          </a:xfrm>
          <a:prstGeom prst="rect">
            <a:avLst/>
          </a:prstGeom>
          <a:noFill/>
        </p:spPr>
        <p:txBody>
          <a:bodyPr wrap="square" rtlCol="0">
            <a:spAutoFit/>
          </a:bodyPr>
          <a:lstStyle/>
          <a:p>
            <a:pPr algn="just"/>
            <a:r>
              <a:rPr lang="tr-TR" dirty="0"/>
              <a:t>Bir </a:t>
            </a:r>
            <a:r>
              <a:rPr lang="tr-TR" dirty="0" err="1"/>
              <a:t>mutajen</a:t>
            </a:r>
            <a:r>
              <a:rPr lang="tr-TR" dirty="0"/>
              <a:t>, bir hücre topluluğunda mutasyonun artmasına yol açan kimyasallardır. </a:t>
            </a:r>
          </a:p>
          <a:p>
            <a:pPr algn="just"/>
            <a:endParaRPr lang="tr-TR" dirty="0"/>
          </a:p>
          <a:p>
            <a:pPr algn="just"/>
            <a:r>
              <a:rPr lang="tr-TR" dirty="0"/>
              <a:t>Üreme toksikolojisi zararlıları </a:t>
            </a:r>
            <a:r>
              <a:rPr lang="tr-TR" dirty="0" smtClean="0"/>
              <a:t>üreme </a:t>
            </a:r>
            <a:r>
              <a:rPr lang="tr-TR" dirty="0"/>
              <a:t>hücreleri üzerinde olumsuz etkilere neden olurlar. </a:t>
            </a:r>
          </a:p>
          <a:p>
            <a:pPr algn="just"/>
            <a:r>
              <a:rPr lang="tr-TR" dirty="0"/>
              <a:t>Erkek ve dişi yetişkinlerin üreme döngülerinde problemlere ve doğan  yavrularda </a:t>
            </a:r>
            <a:r>
              <a:rPr lang="tr-TR" dirty="0" err="1"/>
              <a:t>toksisiteye</a:t>
            </a:r>
            <a:r>
              <a:rPr lang="tr-TR" dirty="0"/>
              <a:t> sebep olurlar.</a:t>
            </a:r>
          </a:p>
          <a:p>
            <a:pPr algn="just"/>
            <a:endParaRPr lang="tr-TR" dirty="0"/>
          </a:p>
          <a:p>
            <a:pPr algn="just"/>
            <a:r>
              <a:rPr lang="tr-TR" dirty="0" err="1"/>
              <a:t>Aspirasyon</a:t>
            </a:r>
            <a:r>
              <a:rPr lang="tr-TR" dirty="0"/>
              <a:t>, solunum yoluyla bir sıvı ya da katının burun veya boğaz yoluyla yada kusma ile solunum sistemine giriş yapmasıdır.</a:t>
            </a:r>
          </a:p>
          <a:p>
            <a:pPr algn="just"/>
            <a:r>
              <a:rPr lang="tr-TR" dirty="0"/>
              <a:t>Bu kategorinin etkileri, solunum sonrası kimyasal enfeksiyon (akciğerlerde),  akciğer yaralanması, ya da ölümdür.   </a:t>
            </a:r>
          </a:p>
          <a:p>
            <a:pPr algn="just"/>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99456" y="332656"/>
            <a:ext cx="8229600" cy="1143000"/>
          </a:xfrm>
        </p:spPr>
        <p:txBody>
          <a:bodyPr/>
          <a:lstStyle/>
          <a:p>
            <a:r>
              <a:rPr lang="tr-TR" b="1" dirty="0" smtClean="0">
                <a:solidFill>
                  <a:srgbClr val="FF0000"/>
                </a:solidFill>
                <a:cs typeface="Times New Roman" pitchFamily="18" charset="0"/>
              </a:rPr>
              <a:t>Çevresel Zararlar</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767408" y="1844824"/>
            <a:ext cx="8229600" cy="4525963"/>
          </a:xfrm>
        </p:spPr>
        <p:txBody>
          <a:bodyPr>
            <a:normAutofit/>
          </a:bodyPr>
          <a:lstStyle/>
          <a:p>
            <a:pPr algn="just"/>
            <a:r>
              <a:rPr lang="tr-TR" sz="2800" dirty="0">
                <a:solidFill>
                  <a:schemeClr val="tx1"/>
                </a:solidFill>
                <a:cs typeface="Times New Roman" pitchFamily="18" charset="0"/>
              </a:rPr>
              <a:t>Akut su </a:t>
            </a:r>
            <a:r>
              <a:rPr lang="tr-TR" sz="2800" dirty="0" err="1" smtClean="0">
                <a:solidFill>
                  <a:schemeClr val="tx1"/>
                </a:solidFill>
                <a:cs typeface="Times New Roman" pitchFamily="18" charset="0"/>
              </a:rPr>
              <a:t>toksisitesi</a:t>
            </a:r>
            <a:endParaRPr lang="tr-TR" sz="2800" dirty="0" smtClean="0">
              <a:solidFill>
                <a:schemeClr val="tx1"/>
              </a:solidFill>
              <a:cs typeface="Times New Roman" pitchFamily="18" charset="0"/>
            </a:endParaRPr>
          </a:p>
          <a:p>
            <a:pPr algn="just"/>
            <a:endParaRPr lang="tr-TR" sz="2800" dirty="0">
              <a:solidFill>
                <a:schemeClr val="tx1"/>
              </a:solidFill>
              <a:cs typeface="Times New Roman" pitchFamily="18" charset="0"/>
            </a:endParaRPr>
          </a:p>
          <a:p>
            <a:pPr algn="just"/>
            <a:r>
              <a:rPr lang="tr-TR" sz="2800" dirty="0">
                <a:solidFill>
                  <a:schemeClr val="tx1"/>
                </a:solidFill>
                <a:cs typeface="Times New Roman" pitchFamily="18" charset="0"/>
              </a:rPr>
              <a:t>Kronik su </a:t>
            </a:r>
            <a:r>
              <a:rPr lang="tr-TR" sz="2800" dirty="0" err="1">
                <a:solidFill>
                  <a:schemeClr val="tx1"/>
                </a:solidFill>
                <a:cs typeface="Times New Roman" pitchFamily="18" charset="0"/>
              </a:rPr>
              <a:t>toksisitesi</a:t>
            </a:r>
            <a:endParaRPr lang="tr-TR" sz="2800" dirty="0">
              <a:solidFill>
                <a:schemeClr val="tx1"/>
              </a:solidFill>
              <a:cs typeface="Times New Roman" pitchFamily="18" charset="0"/>
            </a:endParaRPr>
          </a:p>
          <a:p>
            <a:pPr algn="just"/>
            <a:endParaRPr lang="tr-TR" sz="2800" dirty="0">
              <a:solidFill>
                <a:schemeClr val="tx1"/>
              </a:solidFill>
              <a:cs typeface="Times New Roman" pitchFamily="18" charset="0"/>
            </a:endParaRPr>
          </a:p>
          <a:p>
            <a:pPr algn="just"/>
            <a:endParaRPr lang="tr-TR" sz="2800" dirty="0">
              <a:solidFill>
                <a:schemeClr val="tx1"/>
              </a:solidFill>
              <a:cs typeface="Times New Roman" pitchFamily="18" charset="0"/>
            </a:endParaRPr>
          </a:p>
          <a:p>
            <a:pPr algn="just">
              <a:buNone/>
            </a:pPr>
            <a:endParaRPr lang="tr-TR" sz="2800" dirty="0">
              <a:solidFill>
                <a:schemeClr val="tx1"/>
              </a:solidFill>
              <a:cs typeface="Times New Roman" pitchFamily="18" charset="0"/>
            </a:endParaRPr>
          </a:p>
          <a:p>
            <a:pPr algn="just">
              <a:buNone/>
            </a:pPr>
            <a:endParaRPr lang="tr-TR" sz="2800" dirty="0">
              <a:solidFill>
                <a:schemeClr val="tx1"/>
              </a:solidFill>
              <a:cs typeface="Times New Roman" pitchFamily="18" charset="0"/>
            </a:endParaRPr>
          </a:p>
        </p:txBody>
      </p:sp>
      <p:pic>
        <p:nvPicPr>
          <p:cNvPr id="32770" name="Picture 2"/>
          <p:cNvPicPr>
            <a:picLocks noChangeAspect="1" noChangeArrowheads="1"/>
          </p:cNvPicPr>
          <p:nvPr/>
        </p:nvPicPr>
        <p:blipFill>
          <a:blip r:embed="rId3" cstate="print"/>
          <a:srcRect/>
          <a:stretch>
            <a:fillRect/>
          </a:stretch>
        </p:blipFill>
        <p:spPr bwMode="auto">
          <a:xfrm>
            <a:off x="7464152" y="2348880"/>
            <a:ext cx="3125147"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384" y="0"/>
            <a:ext cx="8229600" cy="1143000"/>
          </a:xfrm>
        </p:spPr>
        <p:txBody>
          <a:bodyPr>
            <a:normAutofit/>
          </a:bodyPr>
          <a:lstStyle/>
          <a:p>
            <a:r>
              <a:rPr lang="tr-TR" b="1" dirty="0" smtClean="0">
                <a:solidFill>
                  <a:srgbClr val="FF0000"/>
                </a:solidFill>
                <a:cs typeface="Times New Roman" pitchFamily="18" charset="0"/>
              </a:rPr>
              <a:t>GHS </a:t>
            </a:r>
            <a:r>
              <a:rPr lang="tr-TR" b="1" dirty="0" err="1" smtClean="0">
                <a:solidFill>
                  <a:srgbClr val="FF0000"/>
                </a:solidFill>
                <a:cs typeface="Times New Roman" pitchFamily="18" charset="0"/>
              </a:rPr>
              <a:t>Piktogramları</a:t>
            </a:r>
            <a:r>
              <a:rPr lang="tr-TR" b="1" dirty="0" smtClean="0">
                <a:solidFill>
                  <a:srgbClr val="FF0000"/>
                </a:solidFill>
                <a:cs typeface="Times New Roman" pitchFamily="18" charset="0"/>
              </a:rPr>
              <a:t> ve Zararlar</a:t>
            </a:r>
            <a:endParaRPr lang="tr-TR" b="1" dirty="0">
              <a:solidFill>
                <a:srgbClr val="FF0000"/>
              </a:solidFill>
              <a:cs typeface="Times New Roman" pitchFamily="18" charset="0"/>
            </a:endParaRPr>
          </a:p>
        </p:txBody>
      </p:sp>
      <p:sp>
        <p:nvSpPr>
          <p:cNvPr id="3" name="2 İçerik Yer Tutucusu"/>
          <p:cNvSpPr>
            <a:spLocks noGrp="1"/>
          </p:cNvSpPr>
          <p:nvPr>
            <p:ph idx="1"/>
          </p:nvPr>
        </p:nvSpPr>
        <p:spPr/>
        <p:txBody>
          <a:bodyPr/>
          <a:lstStyle/>
          <a:p>
            <a:endParaRPr lang="tr-TR"/>
          </a:p>
        </p:txBody>
      </p:sp>
      <p:pic>
        <p:nvPicPr>
          <p:cNvPr id="33794" name="Picture 2"/>
          <p:cNvPicPr>
            <a:picLocks noChangeAspect="1" noChangeArrowheads="1"/>
          </p:cNvPicPr>
          <p:nvPr/>
        </p:nvPicPr>
        <p:blipFill>
          <a:blip r:embed="rId2" cstate="print"/>
          <a:srcRect/>
          <a:stretch>
            <a:fillRect/>
          </a:stretch>
        </p:blipFill>
        <p:spPr bwMode="auto">
          <a:xfrm>
            <a:off x="1559496" y="1049537"/>
            <a:ext cx="9145016" cy="5259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cs typeface="Times New Roman" pitchFamily="18" charset="0"/>
              </a:rPr>
              <a:t>GHS Etiketleri</a:t>
            </a:r>
            <a:endParaRPr lang="tr-TR" b="1" dirty="0">
              <a:solidFill>
                <a:srgbClr val="FF0000"/>
              </a:solidFill>
              <a:cs typeface="Times New Roman" pitchFamily="18" charset="0"/>
            </a:endParaRPr>
          </a:p>
        </p:txBody>
      </p:sp>
      <p:sp>
        <p:nvSpPr>
          <p:cNvPr id="3" name="2 İçerik Yer Tutucusu"/>
          <p:cNvSpPr>
            <a:spLocks noGrp="1"/>
          </p:cNvSpPr>
          <p:nvPr>
            <p:ph idx="1"/>
          </p:nvPr>
        </p:nvSpPr>
        <p:spPr/>
        <p:txBody>
          <a:bodyPr>
            <a:noAutofit/>
          </a:bodyPr>
          <a:lstStyle/>
          <a:p>
            <a:pPr algn="just">
              <a:lnSpc>
                <a:spcPct val="160000"/>
              </a:lnSpc>
              <a:buNone/>
            </a:pPr>
            <a:r>
              <a:rPr lang="tr-TR" sz="2800" dirty="0">
                <a:solidFill>
                  <a:schemeClr val="tx1"/>
                </a:solidFill>
                <a:cs typeface="Times New Roman" pitchFamily="18" charset="0"/>
              </a:rPr>
              <a:t>Sistemde üç temel etiket sembolü vardır:</a:t>
            </a:r>
          </a:p>
          <a:p>
            <a:pPr algn="just">
              <a:lnSpc>
                <a:spcPct val="160000"/>
              </a:lnSpc>
            </a:pPr>
            <a:r>
              <a:rPr lang="tr-TR" sz="2800" dirty="0">
                <a:solidFill>
                  <a:schemeClr val="tx1"/>
                </a:solidFill>
                <a:cs typeface="Times New Roman" pitchFamily="18" charset="0"/>
              </a:rPr>
              <a:t>Sembol yada </a:t>
            </a:r>
            <a:r>
              <a:rPr lang="tr-TR" sz="2800" dirty="0" err="1" smtClean="0">
                <a:solidFill>
                  <a:schemeClr val="tx1"/>
                </a:solidFill>
                <a:cs typeface="Times New Roman" pitchFamily="18" charset="0"/>
              </a:rPr>
              <a:t>pistogramlar</a:t>
            </a:r>
            <a:endParaRPr lang="tr-TR" sz="2800" dirty="0">
              <a:solidFill>
                <a:schemeClr val="tx1"/>
              </a:solidFill>
              <a:cs typeface="Times New Roman" pitchFamily="18" charset="0"/>
            </a:endParaRPr>
          </a:p>
          <a:p>
            <a:pPr algn="just">
              <a:lnSpc>
                <a:spcPct val="160000"/>
              </a:lnSpc>
            </a:pPr>
            <a:r>
              <a:rPr lang="tr-TR" sz="2800" dirty="0">
                <a:solidFill>
                  <a:schemeClr val="tx1"/>
                </a:solidFill>
                <a:cs typeface="Times New Roman" pitchFamily="18" charset="0"/>
              </a:rPr>
              <a:t>Sinyal kelimeleri</a:t>
            </a:r>
          </a:p>
          <a:p>
            <a:pPr algn="just">
              <a:lnSpc>
                <a:spcPct val="160000"/>
              </a:lnSpc>
            </a:pPr>
            <a:r>
              <a:rPr lang="tr-TR" sz="2800" dirty="0">
                <a:solidFill>
                  <a:schemeClr val="tx1"/>
                </a:solidFill>
                <a:cs typeface="Times New Roman" pitchFamily="18" charset="0"/>
              </a:rPr>
              <a:t>Zarar ifadeleri</a:t>
            </a:r>
          </a:p>
          <a:p>
            <a:pPr algn="just">
              <a:lnSpc>
                <a:spcPct val="160000"/>
              </a:lnSpc>
            </a:pPr>
            <a:endParaRPr lang="tr-TR" sz="2800" dirty="0">
              <a:solidFill>
                <a:schemeClr val="tx1"/>
              </a:solidFill>
              <a:cs typeface="Times New Roman" pitchFamily="18" charset="0"/>
            </a:endParaRPr>
          </a:p>
          <a:p>
            <a:pPr algn="just">
              <a:lnSpc>
                <a:spcPct val="160000"/>
              </a:lnSpc>
            </a:pPr>
            <a:endParaRPr lang="tr-TR" sz="2800" dirty="0">
              <a:solidFill>
                <a:schemeClr val="tx1"/>
              </a:solidFill>
              <a:cs typeface="Times New Roman" pitchFamily="18" charset="0"/>
            </a:endParaRPr>
          </a:p>
          <a:p>
            <a:pPr algn="just">
              <a:lnSpc>
                <a:spcPct val="160000"/>
              </a:lnSpc>
            </a:pPr>
            <a:endParaRPr lang="tr-TR" sz="28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848" y="1362075"/>
            <a:ext cx="86106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1216279" y="165117"/>
            <a:ext cx="8229600" cy="1143000"/>
          </a:xfrm>
        </p:spPr>
        <p:txBody>
          <a:bodyPr/>
          <a:lstStyle/>
          <a:p>
            <a:r>
              <a:rPr lang="tr-TR" b="1" dirty="0" smtClean="0">
                <a:solidFill>
                  <a:srgbClr val="FF0000"/>
                </a:solidFill>
                <a:cs typeface="Times New Roman" pitchFamily="18" charset="0"/>
              </a:rPr>
              <a:t>GHS Etiketleri </a:t>
            </a:r>
            <a:endParaRPr lang="tr-TR" b="1" dirty="0">
              <a:solidFill>
                <a:srgbClr val="FF0000"/>
              </a:solidFill>
              <a:cs typeface="Times New Roman" pitchFamily="18" charset="0"/>
            </a:endParaRPr>
          </a:p>
        </p:txBody>
      </p:sp>
      <p:sp>
        <p:nvSpPr>
          <p:cNvPr id="10" name="Metin kutusu 9"/>
          <p:cNvSpPr txBox="1"/>
          <p:nvPr/>
        </p:nvSpPr>
        <p:spPr>
          <a:xfrm>
            <a:off x="1216279" y="2200796"/>
            <a:ext cx="1471108" cy="738664"/>
          </a:xfrm>
          <a:prstGeom prst="rect">
            <a:avLst/>
          </a:prstGeom>
          <a:noFill/>
        </p:spPr>
        <p:txBody>
          <a:bodyPr wrap="none" rtlCol="0">
            <a:spAutoFit/>
          </a:bodyPr>
          <a:lstStyle/>
          <a:p>
            <a:r>
              <a:rPr lang="tr-TR" sz="1400" dirty="0">
                <a:cs typeface="Times New Roman" pitchFamily="18" charset="0"/>
              </a:rPr>
              <a:t>Uyarı kelimesi;</a:t>
            </a:r>
          </a:p>
          <a:p>
            <a:r>
              <a:rPr lang="tr-TR" sz="1400" dirty="0">
                <a:cs typeface="Times New Roman" pitchFamily="18" charset="0"/>
              </a:rPr>
              <a:t>Tehlike seviyesini </a:t>
            </a:r>
          </a:p>
          <a:p>
            <a:r>
              <a:rPr lang="tr-TR" sz="1400" dirty="0">
                <a:cs typeface="Times New Roman" pitchFamily="18" charset="0"/>
              </a:rPr>
              <a:t>gösterir</a:t>
            </a:r>
          </a:p>
        </p:txBody>
      </p:sp>
      <p:sp>
        <p:nvSpPr>
          <p:cNvPr id="14" name="Metin kutusu 13"/>
          <p:cNvSpPr txBox="1"/>
          <p:nvPr/>
        </p:nvSpPr>
        <p:spPr>
          <a:xfrm>
            <a:off x="1297794" y="4842964"/>
            <a:ext cx="4256871" cy="1477328"/>
          </a:xfrm>
          <a:prstGeom prst="rect">
            <a:avLst/>
          </a:prstGeom>
          <a:noFill/>
        </p:spPr>
        <p:txBody>
          <a:bodyPr wrap="none" rtlCol="0">
            <a:spAutoFit/>
          </a:bodyPr>
          <a:lstStyle/>
          <a:p>
            <a:r>
              <a:rPr lang="tr-TR" sz="1500" dirty="0" err="1" smtClean="0">
                <a:cs typeface="Times New Roman" pitchFamily="18" charset="0"/>
              </a:rPr>
              <a:t>Pistogramlar</a:t>
            </a:r>
            <a:r>
              <a:rPr lang="tr-TR" sz="1500" dirty="0">
                <a:cs typeface="Times New Roman" pitchFamily="18" charset="0"/>
              </a:rPr>
              <a:t>;</a:t>
            </a:r>
          </a:p>
          <a:p>
            <a:r>
              <a:rPr lang="tr-TR" sz="1500" dirty="0">
                <a:cs typeface="Times New Roman" pitchFamily="18" charset="0"/>
              </a:rPr>
              <a:t>tehlikeli ürünleri </a:t>
            </a:r>
          </a:p>
          <a:p>
            <a:r>
              <a:rPr lang="tr-TR" sz="1500" dirty="0">
                <a:cs typeface="Times New Roman" pitchFamily="18" charset="0"/>
              </a:rPr>
              <a:t>tanımlamak için </a:t>
            </a:r>
          </a:p>
          <a:p>
            <a:r>
              <a:rPr lang="tr-TR" sz="1500" dirty="0">
                <a:cs typeface="Times New Roman" pitchFamily="18" charset="0"/>
              </a:rPr>
              <a:t>kullanılır ve genel olarak</a:t>
            </a:r>
          </a:p>
          <a:p>
            <a:r>
              <a:rPr lang="tr-TR" sz="1500" dirty="0">
                <a:cs typeface="Times New Roman" pitchFamily="18" charset="0"/>
              </a:rPr>
              <a:t>kimyasal / fiziksel risk, </a:t>
            </a:r>
          </a:p>
          <a:p>
            <a:r>
              <a:rPr lang="tr-TR" sz="1500" dirty="0">
                <a:cs typeface="Times New Roman" pitchFamily="18" charset="0"/>
              </a:rPr>
              <a:t>sağlık riski ve çevresel risk tarafından gruplandırılır. </a:t>
            </a:r>
          </a:p>
        </p:txBody>
      </p:sp>
      <p:sp>
        <p:nvSpPr>
          <p:cNvPr id="12" name="Yuvarlatılmış Dikdörtgen 11"/>
          <p:cNvSpPr/>
          <p:nvPr/>
        </p:nvSpPr>
        <p:spPr>
          <a:xfrm>
            <a:off x="2927649" y="5005402"/>
            <a:ext cx="1983743" cy="469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cs typeface="Times New Roman" pitchFamily="18" charset="0"/>
              </a:rPr>
              <a:t>Ürün ek bilgileri</a:t>
            </a:r>
          </a:p>
        </p:txBody>
      </p:sp>
      <p:sp>
        <p:nvSpPr>
          <p:cNvPr id="17" name="Metin kutusu 16"/>
          <p:cNvSpPr txBox="1"/>
          <p:nvPr/>
        </p:nvSpPr>
        <p:spPr>
          <a:xfrm>
            <a:off x="6197939" y="5480893"/>
            <a:ext cx="2095445" cy="1077218"/>
          </a:xfrm>
          <a:prstGeom prst="rect">
            <a:avLst/>
          </a:prstGeom>
          <a:noFill/>
        </p:spPr>
        <p:txBody>
          <a:bodyPr wrap="none" rtlCol="0">
            <a:spAutoFit/>
          </a:bodyPr>
          <a:lstStyle/>
          <a:p>
            <a:pPr fontAlgn="base"/>
            <a:r>
              <a:rPr lang="tr-TR" sz="1600" dirty="0">
                <a:cs typeface="Times New Roman" pitchFamily="18" charset="0"/>
              </a:rPr>
              <a:t>Üretici Bilgisi; </a:t>
            </a:r>
          </a:p>
          <a:p>
            <a:pPr fontAlgn="base"/>
            <a:r>
              <a:rPr lang="tr-TR" sz="1600" dirty="0">
                <a:cs typeface="Times New Roman" pitchFamily="18" charset="0"/>
              </a:rPr>
              <a:t>Üreticinin şirket adını, </a:t>
            </a:r>
          </a:p>
          <a:p>
            <a:pPr fontAlgn="base"/>
            <a:r>
              <a:rPr lang="tr-TR" sz="1600" dirty="0">
                <a:cs typeface="Times New Roman" pitchFamily="18" charset="0"/>
              </a:rPr>
              <a:t>adresini ve telefon </a:t>
            </a:r>
          </a:p>
          <a:p>
            <a:pPr fontAlgn="base"/>
            <a:r>
              <a:rPr lang="tr-TR" sz="1600" dirty="0">
                <a:cs typeface="Times New Roman" pitchFamily="18" charset="0"/>
              </a:rPr>
              <a:t>numarasını tanımlar.</a:t>
            </a:r>
          </a:p>
        </p:txBody>
      </p:sp>
      <p:sp>
        <p:nvSpPr>
          <p:cNvPr id="13" name="Metin kutusu 12"/>
          <p:cNvSpPr txBox="1"/>
          <p:nvPr/>
        </p:nvSpPr>
        <p:spPr>
          <a:xfrm>
            <a:off x="8220744" y="2200796"/>
            <a:ext cx="2411760" cy="2308324"/>
          </a:xfrm>
          <a:prstGeom prst="rect">
            <a:avLst/>
          </a:prstGeom>
          <a:noFill/>
        </p:spPr>
        <p:txBody>
          <a:bodyPr wrap="square" rtlCol="0">
            <a:spAutoFit/>
          </a:bodyPr>
          <a:lstStyle/>
          <a:p>
            <a:pPr algn="r" fontAlgn="base"/>
            <a:r>
              <a:rPr lang="tr-TR" sz="1400" dirty="0">
                <a:cs typeface="Times New Roman" pitchFamily="18" charset="0"/>
              </a:rPr>
              <a:t/>
            </a:r>
            <a:br>
              <a:rPr lang="tr-TR" sz="1400" dirty="0">
                <a:cs typeface="Times New Roman" pitchFamily="18" charset="0"/>
              </a:rPr>
            </a:br>
            <a:r>
              <a:rPr lang="tr-TR" sz="1400" dirty="0">
                <a:cs typeface="Times New Roman" pitchFamily="18" charset="0"/>
              </a:rPr>
              <a:t>Tehlike ifadeleri;</a:t>
            </a:r>
          </a:p>
          <a:p>
            <a:pPr algn="r" fontAlgn="base"/>
            <a:r>
              <a:rPr lang="tr-TR" sz="1400" dirty="0">
                <a:cs typeface="Times New Roman" pitchFamily="18" charset="0"/>
              </a:rPr>
              <a:t>tehlikeli ürünlerin yapısını </a:t>
            </a:r>
          </a:p>
          <a:p>
            <a:pPr algn="r" fontAlgn="base"/>
            <a:r>
              <a:rPr lang="tr-TR" sz="1400" dirty="0">
                <a:cs typeface="Times New Roman" pitchFamily="18" charset="0"/>
              </a:rPr>
              <a:t>ve tehlike derecesini tanımlayan ifadelerdir. Tehlike ifadeleri kimyasalın Güvenlik Bilgi Formunda (SDS) bulunur </a:t>
            </a:r>
          </a:p>
          <a:p>
            <a:pPr algn="r" fontAlgn="base"/>
            <a:r>
              <a:rPr lang="tr-TR" sz="1400" dirty="0">
                <a:cs typeface="Times New Roman" pitchFamily="18" charset="0"/>
              </a:rPr>
              <a:t>ve bir H Kodu (H100) ile tanımlanır.</a:t>
            </a:r>
          </a:p>
          <a:p>
            <a:pPr algn="r"/>
            <a:endParaRPr lang="tr-TR" dirty="0">
              <a:cs typeface="Times New Roman" pitchFamily="18" charset="0"/>
            </a:endParaRPr>
          </a:p>
        </p:txBody>
      </p:sp>
      <p:sp>
        <p:nvSpPr>
          <p:cNvPr id="21" name="Metin kutusu 20"/>
          <p:cNvSpPr txBox="1"/>
          <p:nvPr/>
        </p:nvSpPr>
        <p:spPr>
          <a:xfrm>
            <a:off x="8760297" y="4221088"/>
            <a:ext cx="2088232" cy="2308324"/>
          </a:xfrm>
          <a:prstGeom prst="rect">
            <a:avLst/>
          </a:prstGeom>
          <a:noFill/>
        </p:spPr>
        <p:txBody>
          <a:bodyPr wrap="square" rtlCol="0">
            <a:spAutoFit/>
          </a:bodyPr>
          <a:lstStyle/>
          <a:p>
            <a:pPr algn="just" fontAlgn="base"/>
            <a:r>
              <a:rPr lang="tr-TR" sz="1200" dirty="0">
                <a:cs typeface="Times New Roman" pitchFamily="18" charset="0"/>
              </a:rPr>
              <a:t/>
            </a:r>
            <a:br>
              <a:rPr lang="tr-TR" sz="1200" dirty="0">
                <a:cs typeface="Times New Roman" pitchFamily="18" charset="0"/>
              </a:rPr>
            </a:br>
            <a:r>
              <a:rPr lang="tr-TR" sz="1200" dirty="0">
                <a:cs typeface="Times New Roman" pitchFamily="18" charset="0"/>
              </a:rPr>
              <a:t>Önlem İfadeleri / İlkyardım;</a:t>
            </a:r>
          </a:p>
          <a:p>
            <a:pPr algn="just" fontAlgn="base"/>
            <a:r>
              <a:rPr lang="tr-TR" sz="1200" dirty="0">
                <a:cs typeface="Times New Roman" pitchFamily="18" charset="0"/>
              </a:rPr>
              <a:t>her tehlike durumuna bağlı ifadelerdir. Genel koruyucu, müdahale, depolama veya elden çıkarma önlemlerini açıklarlar. Bu açıklamalar kimyasalın Güvenlik Bilgi Formunda bulunur. Tehlike İfadelerine benzer şekilde, önlem İfadeleri bir P Kodu ile tanımlanabilir (P100 gibi).</a:t>
            </a:r>
          </a:p>
        </p:txBody>
      </p:sp>
      <p:sp>
        <p:nvSpPr>
          <p:cNvPr id="15" name="Dikdörtgen 14"/>
          <p:cNvSpPr/>
          <p:nvPr/>
        </p:nvSpPr>
        <p:spPr>
          <a:xfrm>
            <a:off x="9199910" y="1035894"/>
            <a:ext cx="1468091" cy="1169551"/>
          </a:xfrm>
          <a:prstGeom prst="rect">
            <a:avLst/>
          </a:prstGeom>
        </p:spPr>
        <p:txBody>
          <a:bodyPr wrap="square">
            <a:spAutoFit/>
          </a:bodyPr>
          <a:lstStyle/>
          <a:p>
            <a:pPr fontAlgn="base"/>
            <a:r>
              <a:rPr lang="tr-TR" sz="1400" dirty="0">
                <a:cs typeface="Times New Roman" pitchFamily="18" charset="0"/>
              </a:rPr>
              <a:t/>
            </a:r>
            <a:br>
              <a:rPr lang="tr-TR" sz="1400" dirty="0">
                <a:cs typeface="Times New Roman" pitchFamily="18" charset="0"/>
              </a:rPr>
            </a:br>
            <a:r>
              <a:rPr lang="tr-TR" sz="1400" dirty="0">
                <a:cs typeface="Times New Roman" pitchFamily="18" charset="0"/>
              </a:rPr>
              <a:t>Ürün Adı;</a:t>
            </a:r>
          </a:p>
          <a:p>
            <a:pPr fontAlgn="base"/>
            <a:r>
              <a:rPr lang="tr-TR" sz="1400" dirty="0">
                <a:cs typeface="Times New Roman" pitchFamily="18" charset="0"/>
              </a:rPr>
              <a:t>ürün veya kimyasal adını tanımlar.</a:t>
            </a:r>
          </a:p>
        </p:txBody>
      </p:sp>
    </p:spTree>
    <p:extLst>
      <p:ext uri="{BB962C8B-B14F-4D97-AF65-F5344CB8AC3E}">
        <p14:creationId xmlns:p14="http://schemas.microsoft.com/office/powerpoint/2010/main" val="3034865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159" y="588062"/>
            <a:ext cx="10058400" cy="984412"/>
          </a:xfrm>
        </p:spPr>
        <p:txBody>
          <a:bodyPr/>
          <a:lstStyle/>
          <a:p>
            <a:r>
              <a:rPr lang="tr-TR" b="1" dirty="0" smtClean="0">
                <a:solidFill>
                  <a:srgbClr val="FF0000"/>
                </a:solidFill>
              </a:rPr>
              <a:t>Kimyasal Güvenlik</a:t>
            </a:r>
            <a:endParaRPr lang="tr-TR" b="1" dirty="0">
              <a:solidFill>
                <a:srgbClr val="FF0000"/>
              </a:solidFill>
            </a:endParaRPr>
          </a:p>
        </p:txBody>
      </p:sp>
      <p:sp>
        <p:nvSpPr>
          <p:cNvPr id="5" name="İçerik Yer Tutucusu 4"/>
          <p:cNvSpPr>
            <a:spLocks noGrp="1"/>
          </p:cNvSpPr>
          <p:nvPr>
            <p:ph idx="1"/>
          </p:nvPr>
        </p:nvSpPr>
        <p:spPr>
          <a:xfrm>
            <a:off x="1089012" y="1958107"/>
            <a:ext cx="7571184" cy="4525963"/>
          </a:xfrm>
        </p:spPr>
        <p:txBody>
          <a:bodyPr>
            <a:normAutofit/>
          </a:bodyPr>
          <a:lstStyle/>
          <a:p>
            <a:r>
              <a:rPr lang="tr-TR" sz="2400" dirty="0">
                <a:solidFill>
                  <a:schemeClr val="tx1"/>
                </a:solidFill>
                <a:cs typeface="Times New Roman" pitchFamily="18" charset="0"/>
              </a:rPr>
              <a:t>Laboratuvarda kimyasal kaplarının etiketlenmesi nasıl olmalıdır?</a:t>
            </a:r>
          </a:p>
          <a:p>
            <a:pPr lvl="1"/>
            <a:r>
              <a:rPr lang="tr-TR" sz="2400" dirty="0" smtClean="0">
                <a:solidFill>
                  <a:schemeClr val="tx1"/>
                </a:solidFill>
                <a:cs typeface="Times New Roman" pitchFamily="18" charset="0"/>
              </a:rPr>
              <a:t>Kimyasalın tam ismi </a:t>
            </a:r>
            <a:r>
              <a:rPr lang="tr-TR" sz="2400" dirty="0">
                <a:solidFill>
                  <a:schemeClr val="tx1"/>
                </a:solidFill>
                <a:cs typeface="Times New Roman" pitchFamily="18" charset="0"/>
              </a:rPr>
              <a:t>(Türkçe</a:t>
            </a:r>
            <a:r>
              <a:rPr lang="tr-TR" sz="2400" dirty="0" smtClean="0">
                <a:solidFill>
                  <a:schemeClr val="tx1"/>
                </a:solidFill>
                <a:cs typeface="Times New Roman" pitchFamily="18" charset="0"/>
              </a:rPr>
              <a:t>/</a:t>
            </a:r>
            <a:r>
              <a:rPr lang="tr-TR" sz="2400" dirty="0" err="1" smtClean="0">
                <a:solidFill>
                  <a:schemeClr val="tx1"/>
                </a:solidFill>
                <a:cs typeface="Times New Roman" pitchFamily="18" charset="0"/>
              </a:rPr>
              <a:t>İng</a:t>
            </a:r>
            <a:r>
              <a:rPr lang="tr-TR" sz="2400" dirty="0" smtClean="0">
                <a:solidFill>
                  <a:schemeClr val="tx1"/>
                </a:solidFill>
                <a:cs typeface="Times New Roman" pitchFamily="18" charset="0"/>
              </a:rPr>
              <a:t>)</a:t>
            </a:r>
          </a:p>
          <a:p>
            <a:pPr lvl="1"/>
            <a:r>
              <a:rPr lang="tr-TR" sz="2400" dirty="0" smtClean="0">
                <a:solidFill>
                  <a:schemeClr val="tx1"/>
                </a:solidFill>
                <a:cs typeface="Times New Roman" pitchFamily="18" charset="0"/>
              </a:rPr>
              <a:t>Kimyasal tehlike sınıflandırması yazılmalıdır</a:t>
            </a:r>
          </a:p>
          <a:p>
            <a:pPr lvl="1"/>
            <a:r>
              <a:rPr lang="tr-TR" sz="2400" dirty="0" smtClean="0">
                <a:solidFill>
                  <a:schemeClr val="tx1"/>
                </a:solidFill>
                <a:cs typeface="Times New Roman" pitchFamily="18" charset="0"/>
              </a:rPr>
              <a:t>Kısaltma ve formül </a:t>
            </a:r>
            <a:r>
              <a:rPr lang="tr-TR" sz="2400" b="1" u="sng" dirty="0" smtClean="0">
                <a:solidFill>
                  <a:schemeClr val="tx1"/>
                </a:solidFill>
                <a:cs typeface="Times New Roman" pitchFamily="18" charset="0"/>
              </a:rPr>
              <a:t>yazılmamalıdır.</a:t>
            </a:r>
          </a:p>
          <a:p>
            <a:pPr lvl="1"/>
            <a:endParaRPr lang="tr-TR" sz="2400" dirty="0">
              <a:solidFill>
                <a:schemeClr val="tx1"/>
              </a:solidFill>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8256240" y="3212976"/>
            <a:ext cx="3744416" cy="259141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323654" y="588062"/>
            <a:ext cx="1895983" cy="1945229"/>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663952" y="3933056"/>
            <a:ext cx="1368152" cy="2321247"/>
          </a:xfrm>
          <a:prstGeom prst="rect">
            <a:avLst/>
          </a:prstGeom>
          <a:noFill/>
          <a:ln w="9525">
            <a:noFill/>
            <a:miter lim="800000"/>
            <a:headEnd/>
            <a:tailEnd/>
          </a:ln>
        </p:spPr>
      </p:pic>
    </p:spTree>
    <p:extLst>
      <p:ext uri="{BB962C8B-B14F-4D97-AF65-F5344CB8AC3E}">
        <p14:creationId xmlns:p14="http://schemas.microsoft.com/office/powerpoint/2010/main" val="3738390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içeren bir resim&#10;&#10;Açıklama otomatik olarak oluşturuldu">
            <a:extLst>
              <a:ext uri="{FF2B5EF4-FFF2-40B4-BE49-F238E27FC236}">
                <a16:creationId xmlns:a16="http://schemas.microsoft.com/office/drawing/2014/main" id="{21049B46-8A39-4D5C-879D-8ADB70D03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0"/>
            <a:ext cx="5308233" cy="6117964"/>
          </a:xfrm>
          <a:prstGeom prst="rect">
            <a:avLst/>
          </a:prstGeom>
        </p:spPr>
      </p:pic>
      <p:sp>
        <p:nvSpPr>
          <p:cNvPr id="5" name="Dikdörtgen 4">
            <a:extLst>
              <a:ext uri="{FF2B5EF4-FFF2-40B4-BE49-F238E27FC236}">
                <a16:creationId xmlns:a16="http://schemas.microsoft.com/office/drawing/2014/main" id="{2617EFE1-321B-44ED-9C96-696133DB6515}"/>
              </a:ext>
            </a:extLst>
          </p:cNvPr>
          <p:cNvSpPr/>
          <p:nvPr/>
        </p:nvSpPr>
        <p:spPr>
          <a:xfrm>
            <a:off x="5879976" y="1196752"/>
            <a:ext cx="4208060" cy="1384995"/>
          </a:xfrm>
          <a:prstGeom prst="rect">
            <a:avLst/>
          </a:prstGeom>
        </p:spPr>
        <p:txBody>
          <a:bodyPr wrap="square">
            <a:spAutoFit/>
          </a:bodyPr>
          <a:lstStyle/>
          <a:p>
            <a:r>
              <a:rPr lang="tr-TR" sz="2800" dirty="0">
                <a:latin typeface="Calibri" panose="020F0502020204030204" pitchFamily="34" charset="0"/>
              </a:rPr>
              <a:t>Şekil </a:t>
            </a:r>
            <a:r>
              <a:rPr lang="tr-TR" sz="2800" dirty="0" smtClean="0">
                <a:latin typeface="Calibri" panose="020F0502020204030204" pitchFamily="34" charset="0"/>
              </a:rPr>
              <a:t>1.GBF(</a:t>
            </a:r>
            <a:r>
              <a:rPr lang="tr-TR" sz="2800" b="1" dirty="0" smtClean="0">
                <a:solidFill>
                  <a:srgbClr val="FF0000"/>
                </a:solidFill>
              </a:rPr>
              <a:t>Güvenlik Bilgi Form)</a:t>
            </a:r>
            <a:r>
              <a:rPr lang="tr-TR" sz="2800" dirty="0" err="1" smtClean="0">
                <a:latin typeface="Calibri" panose="020F0502020204030204" pitchFamily="34" charset="0"/>
              </a:rPr>
              <a:t>lerde</a:t>
            </a:r>
            <a:r>
              <a:rPr lang="tr-TR" sz="2800" dirty="0" smtClean="0">
                <a:latin typeface="Calibri" panose="020F0502020204030204" pitchFamily="34" charset="0"/>
              </a:rPr>
              <a:t> </a:t>
            </a:r>
            <a:r>
              <a:rPr lang="tr-TR" sz="2800" dirty="0">
                <a:latin typeface="Calibri" panose="020F0502020204030204" pitchFamily="34" charset="0"/>
              </a:rPr>
              <a:t>yer alan başlıklar</a:t>
            </a:r>
            <a:endParaRPr lang="tr-TR" sz="2800" dirty="0"/>
          </a:p>
        </p:txBody>
      </p:sp>
    </p:spTree>
    <p:extLst>
      <p:ext uri="{BB962C8B-B14F-4D97-AF65-F5344CB8AC3E}">
        <p14:creationId xmlns:p14="http://schemas.microsoft.com/office/powerpoint/2010/main" val="275146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7368" y="764704"/>
            <a:ext cx="10058400" cy="756632"/>
          </a:xfrm>
        </p:spPr>
        <p:txBody>
          <a:bodyPr/>
          <a:lstStyle/>
          <a:p>
            <a:r>
              <a:rPr lang="tr-TR" b="1" dirty="0">
                <a:solidFill>
                  <a:srgbClr val="FF0000"/>
                </a:solidFill>
              </a:rPr>
              <a:t>Güvenlik Bilgi </a:t>
            </a:r>
            <a:r>
              <a:rPr lang="tr-TR" b="1" dirty="0" smtClean="0">
                <a:solidFill>
                  <a:srgbClr val="FF0000"/>
                </a:solidFill>
              </a:rPr>
              <a:t>Formları(GBF/SDS)</a:t>
            </a:r>
            <a:endParaRPr lang="tr-TR" b="1" dirty="0">
              <a:solidFill>
                <a:srgbClr val="FF0000"/>
              </a:solidFill>
            </a:endParaRPr>
          </a:p>
        </p:txBody>
      </p:sp>
      <p:sp>
        <p:nvSpPr>
          <p:cNvPr id="3" name="İçerik Yer Tutucusu 2"/>
          <p:cNvSpPr>
            <a:spLocks noGrp="1"/>
          </p:cNvSpPr>
          <p:nvPr>
            <p:ph idx="1"/>
          </p:nvPr>
        </p:nvSpPr>
        <p:spPr>
          <a:xfrm>
            <a:off x="695400" y="1816131"/>
            <a:ext cx="5184576" cy="2557233"/>
          </a:xfrm>
        </p:spPr>
        <p:txBody>
          <a:bodyPr>
            <a:noAutofit/>
          </a:bodyPr>
          <a:lstStyle/>
          <a:p>
            <a:pPr algn="just"/>
            <a:r>
              <a:rPr lang="tr-TR" sz="2400" dirty="0">
                <a:solidFill>
                  <a:schemeClr val="tx1"/>
                </a:solidFill>
                <a:cs typeface="Times New Roman" pitchFamily="18" charset="0"/>
              </a:rPr>
              <a:t>Bir kimyasal madde hakkında, veri dosyaları kap etiketlerinden daha fazla bilgi verir. Bu dosyalar genellikle MSDS olarak bilinir.</a:t>
            </a:r>
          </a:p>
          <a:p>
            <a:pPr lvl="1" algn="just"/>
            <a:r>
              <a:rPr lang="tr-TR" sz="2400" dirty="0">
                <a:solidFill>
                  <a:schemeClr val="tx1"/>
                </a:solidFill>
                <a:cs typeface="Times New Roman" pitchFamily="18" charset="0"/>
              </a:rPr>
              <a:t>Veri dosyaları aynı sıra ve formatta 16 bölüme ayrılmıştır.</a:t>
            </a:r>
          </a:p>
          <a:p>
            <a:pPr algn="just"/>
            <a:r>
              <a:rPr lang="tr-TR" sz="2400" dirty="0">
                <a:solidFill>
                  <a:schemeClr val="tx1"/>
                </a:solidFill>
                <a:cs typeface="Times New Roman" pitchFamily="18" charset="0"/>
              </a:rPr>
              <a:t>Bölüm 1: Tanımlama</a:t>
            </a:r>
          </a:p>
          <a:p>
            <a:pPr lvl="2" algn="just"/>
            <a:endParaRPr lang="tr-TR" sz="2400" dirty="0">
              <a:solidFill>
                <a:schemeClr val="tx1"/>
              </a:solidFill>
              <a:cs typeface="Times New Roman"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475" y="1791868"/>
            <a:ext cx="5912525" cy="503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hidroklorik asit ile ilgili gÃ¶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186" t="6644" r="21986" b="9050"/>
          <a:stretch/>
        </p:blipFill>
        <p:spPr bwMode="auto">
          <a:xfrm>
            <a:off x="4151784" y="3548981"/>
            <a:ext cx="1927941" cy="331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7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1052736"/>
            <a:ext cx="9361040" cy="1143000"/>
          </a:xfrm>
        </p:spPr>
        <p:txBody>
          <a:bodyPr>
            <a:noAutofit/>
          </a:bodyPr>
          <a:lstStyle/>
          <a:p>
            <a:pPr marL="457200" lvl="1" rtl="0">
              <a:spcBef>
                <a:spcPct val="20000"/>
              </a:spcBef>
              <a:defRPr/>
            </a:pPr>
            <a:r>
              <a:rPr lang="tr-TR" sz="4400" b="1" kern="1200" dirty="0">
                <a:solidFill>
                  <a:srgbClr val="FF0000"/>
                </a:solidFill>
                <a:latin typeface="Calibri"/>
                <a:ea typeface="+mn-ea"/>
                <a:cs typeface="+mn-cs"/>
              </a:rPr>
              <a:t>KÜRESEL UYUMLU </a:t>
            </a:r>
            <a:r>
              <a:rPr lang="tr-TR" sz="4400" b="1" kern="1200" dirty="0" smtClean="0">
                <a:solidFill>
                  <a:srgbClr val="FF0000"/>
                </a:solidFill>
                <a:latin typeface="Calibri"/>
                <a:ea typeface="+mn-ea"/>
                <a:cs typeface="+mn-cs"/>
              </a:rPr>
              <a:t>SİSTEM(GHS</a:t>
            </a:r>
            <a:r>
              <a:rPr lang="tr-TR" sz="4400" b="1" kern="1200" dirty="0">
                <a:solidFill>
                  <a:srgbClr val="FF0000"/>
                </a:solidFill>
                <a:latin typeface="Calibri"/>
                <a:ea typeface="+mn-ea"/>
                <a:cs typeface="+mn-cs"/>
              </a:rPr>
              <a:t>)</a:t>
            </a:r>
            <a:r>
              <a:rPr lang="tr-TR" sz="4400" b="1" dirty="0" smtClean="0">
                <a:solidFill>
                  <a:srgbClr val="FF0000"/>
                </a:solidFill>
              </a:rPr>
              <a:t> </a:t>
            </a:r>
            <a:r>
              <a:rPr lang="tr-TR" sz="4400" b="1" kern="1200" dirty="0">
                <a:solidFill>
                  <a:srgbClr val="FF0000"/>
                </a:solidFill>
                <a:latin typeface="Calibri"/>
                <a:ea typeface="+mn-ea"/>
                <a:cs typeface="+mn-cs"/>
              </a:rPr>
              <a:t/>
            </a:r>
            <a:br>
              <a:rPr lang="tr-TR" sz="4400" b="1" kern="1200" dirty="0">
                <a:solidFill>
                  <a:srgbClr val="FF0000"/>
                </a:solidFill>
                <a:latin typeface="Calibri"/>
                <a:ea typeface="+mn-ea"/>
                <a:cs typeface="+mn-cs"/>
              </a:rPr>
            </a:br>
            <a:r>
              <a:rPr lang="tr-TR" sz="4400" b="1" dirty="0">
                <a:solidFill>
                  <a:srgbClr val="FF0000"/>
                </a:solidFill>
              </a:rPr>
              <a:t> </a:t>
            </a:r>
          </a:p>
        </p:txBody>
      </p:sp>
      <p:sp>
        <p:nvSpPr>
          <p:cNvPr id="3" name="2 İçerik Yer Tutucusu"/>
          <p:cNvSpPr>
            <a:spLocks noGrp="1"/>
          </p:cNvSpPr>
          <p:nvPr>
            <p:ph idx="1"/>
          </p:nvPr>
        </p:nvSpPr>
        <p:spPr>
          <a:xfrm>
            <a:off x="1199456" y="1988840"/>
            <a:ext cx="10369152" cy="1728192"/>
          </a:xfrm>
        </p:spPr>
        <p:txBody>
          <a:bodyPr>
            <a:normAutofit/>
          </a:bodyPr>
          <a:lstStyle/>
          <a:p>
            <a:pPr algn="just">
              <a:lnSpc>
                <a:spcPct val="150000"/>
              </a:lnSpc>
            </a:pPr>
            <a:r>
              <a:rPr lang="tr-TR" sz="2400" dirty="0" smtClean="0">
                <a:solidFill>
                  <a:schemeClr val="tx1"/>
                </a:solidFill>
                <a:cs typeface="Times New Roman" pitchFamily="18" charset="0"/>
              </a:rPr>
              <a:t>Sistem Birleşmiş Milletler tarafından zararlı kimyasalların kullanımının dünya çapında net ve kolay anlaşılır şekilde olmasını sağlamak üzere geliştirilmiştir. </a:t>
            </a:r>
            <a:endParaRPr lang="tr-TR" sz="2400" dirty="0">
              <a:solidFill>
                <a:schemeClr val="tx1"/>
              </a:solidFill>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583832" y="3140968"/>
            <a:ext cx="3672408" cy="3208072"/>
          </a:xfrm>
          <a:prstGeom prst="rect">
            <a:avLst/>
          </a:prstGeom>
          <a:noFill/>
          <a:ln w="9525">
            <a:noFill/>
            <a:miter lim="800000"/>
            <a:headEnd/>
            <a:tailEnd/>
          </a:ln>
        </p:spPr>
      </p:pic>
    </p:spTree>
    <p:extLst>
      <p:ext uri="{BB962C8B-B14F-4D97-AF65-F5344CB8AC3E}">
        <p14:creationId xmlns:p14="http://schemas.microsoft.com/office/powerpoint/2010/main" val="3875987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392" y="404664"/>
            <a:ext cx="3672408" cy="1143000"/>
          </a:xfrm>
        </p:spPr>
        <p:txBody>
          <a:bodyPr>
            <a:normAutofit fontScale="90000"/>
          </a:bodyPr>
          <a:lstStyle/>
          <a:p>
            <a:r>
              <a:rPr lang="tr-TR" b="1" dirty="0">
                <a:solidFill>
                  <a:srgbClr val="FF0000"/>
                </a:solidFill>
              </a:rPr>
              <a:t>Güvenlik Bilgi </a:t>
            </a:r>
            <a:r>
              <a:rPr lang="tr-TR" b="1" dirty="0" smtClean="0">
                <a:solidFill>
                  <a:srgbClr val="FF0000"/>
                </a:solidFill>
              </a:rPr>
              <a:t>Formları(GBF)</a:t>
            </a:r>
            <a:endParaRPr lang="tr-TR" b="1" dirty="0">
              <a:solidFill>
                <a:srgbClr val="FF0000"/>
              </a:solidFill>
            </a:endParaRPr>
          </a:p>
        </p:txBody>
      </p:sp>
      <p:grpSp>
        <p:nvGrpSpPr>
          <p:cNvPr id="3" name="Grup 2"/>
          <p:cNvGrpSpPr/>
          <p:nvPr/>
        </p:nvGrpSpPr>
        <p:grpSpPr>
          <a:xfrm>
            <a:off x="4583832" y="0"/>
            <a:ext cx="7608168" cy="6209928"/>
            <a:chOff x="768548" y="1052736"/>
            <a:chExt cx="7259836" cy="5472608"/>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50209"/>
            <a:stretch/>
          </p:blipFill>
          <p:spPr bwMode="auto">
            <a:xfrm>
              <a:off x="827584" y="1639258"/>
              <a:ext cx="7200800" cy="488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548" y="1052736"/>
              <a:ext cx="7259836" cy="62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Dikdörtgen"/>
          <p:cNvSpPr/>
          <p:nvPr/>
        </p:nvSpPr>
        <p:spPr>
          <a:xfrm>
            <a:off x="695400" y="1772816"/>
            <a:ext cx="3960440" cy="3108543"/>
          </a:xfrm>
          <a:prstGeom prst="rect">
            <a:avLst/>
          </a:prstGeom>
        </p:spPr>
        <p:txBody>
          <a:bodyPr wrap="square">
            <a:spAutoFit/>
          </a:bodyPr>
          <a:lstStyle/>
          <a:p>
            <a:pPr algn="just"/>
            <a:r>
              <a:rPr lang="tr-TR" sz="2800" dirty="0" smtClean="0"/>
              <a:t>GHS kapsamında olmayan tehlikeler bu bölümde verilir.  Kimyasal kaplarının etiketlerinde bulunan önlem ifadeleri ve tehlike sembolleri de bu bölümdedir.</a:t>
            </a:r>
            <a:endParaRPr lang="tr-TR" sz="2800" dirty="0"/>
          </a:p>
        </p:txBody>
      </p:sp>
    </p:spTree>
    <p:extLst>
      <p:ext uri="{BB962C8B-B14F-4D97-AF65-F5344CB8AC3E}">
        <p14:creationId xmlns:p14="http://schemas.microsoft.com/office/powerpoint/2010/main" val="485254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3432" y="692696"/>
            <a:ext cx="3960440" cy="1143000"/>
          </a:xfrm>
        </p:spPr>
        <p:txBody>
          <a:bodyPr>
            <a:normAutofit fontScale="90000"/>
          </a:bodyPr>
          <a:lstStyle/>
          <a:p>
            <a:r>
              <a:rPr lang="tr-TR" b="1" dirty="0">
                <a:solidFill>
                  <a:srgbClr val="FF0000"/>
                </a:solidFill>
              </a:rPr>
              <a:t>Güvenlik </a:t>
            </a:r>
            <a:r>
              <a:rPr lang="tr-TR" b="1" dirty="0" smtClean="0">
                <a:solidFill>
                  <a:srgbClr val="FF0000"/>
                </a:solidFill>
              </a:rPr>
              <a:t>Bilgi Formları  </a:t>
            </a:r>
            <a:r>
              <a:rPr lang="tr-TR" b="1" dirty="0">
                <a:solidFill>
                  <a:srgbClr val="FF0000"/>
                </a:solidFill>
              </a:rPr>
              <a:t>(GBF)</a:t>
            </a:r>
          </a:p>
        </p:txBody>
      </p:sp>
      <p:grpSp>
        <p:nvGrpSpPr>
          <p:cNvPr id="3" name="Grup 3"/>
          <p:cNvGrpSpPr/>
          <p:nvPr/>
        </p:nvGrpSpPr>
        <p:grpSpPr>
          <a:xfrm>
            <a:off x="5015880" y="0"/>
            <a:ext cx="6840760" cy="6165304"/>
            <a:chOff x="7261" y="1124745"/>
            <a:chExt cx="4459038" cy="4068727"/>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 y="1124745"/>
              <a:ext cx="445903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317140"/>
              <a:ext cx="4358795" cy="87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Dikdörtgen"/>
          <p:cNvSpPr/>
          <p:nvPr/>
        </p:nvSpPr>
        <p:spPr>
          <a:xfrm>
            <a:off x="407368" y="1844824"/>
            <a:ext cx="5040560" cy="4401205"/>
          </a:xfrm>
          <a:prstGeom prst="rect">
            <a:avLst/>
          </a:prstGeom>
        </p:spPr>
        <p:txBody>
          <a:bodyPr wrap="square">
            <a:spAutoFit/>
          </a:bodyPr>
          <a:lstStyle/>
          <a:p>
            <a:r>
              <a:rPr lang="tr-TR" sz="2800" dirty="0" smtClean="0"/>
              <a:t>Materyalin (kimyasalın) yaygın ismi, CAS numarası ve EC numarası Bölüm 3 </a:t>
            </a:r>
            <a:r>
              <a:rPr lang="tr-TR" sz="2800" dirty="0" err="1" smtClean="0"/>
              <a:t>te</a:t>
            </a:r>
            <a:r>
              <a:rPr lang="tr-TR" sz="2800" dirty="0" smtClean="0"/>
              <a:t> verilir. </a:t>
            </a:r>
          </a:p>
          <a:p>
            <a:endParaRPr lang="tr-TR" sz="2800" dirty="0" smtClean="0"/>
          </a:p>
          <a:p>
            <a:r>
              <a:rPr lang="tr-TR" sz="2800" dirty="0" smtClean="0"/>
              <a:t>Bölüm 4 ise ilk yardım prosedürlerine ait bilgileri içerir. Bunlar maruz kalma şekline göre sınıflandırılmıştır (örneğin, solunması halinde veya göz ile temasında gibi…).</a:t>
            </a:r>
            <a:endParaRPr lang="tr-TR" sz="2800" dirty="0"/>
          </a:p>
        </p:txBody>
      </p:sp>
    </p:spTree>
    <p:extLst>
      <p:ext uri="{BB962C8B-B14F-4D97-AF65-F5344CB8AC3E}">
        <p14:creationId xmlns:p14="http://schemas.microsoft.com/office/powerpoint/2010/main" val="3941557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1464" y="548680"/>
            <a:ext cx="4359424" cy="1143000"/>
          </a:xfrm>
        </p:spPr>
        <p:txBody>
          <a:bodyPr>
            <a:normAutofit fontScale="90000"/>
          </a:bodyPr>
          <a:lstStyle/>
          <a:p>
            <a:r>
              <a:rPr lang="tr-TR" b="1" dirty="0">
                <a:solidFill>
                  <a:srgbClr val="FF0000"/>
                </a:solidFill>
              </a:rPr>
              <a:t>Güvenlik Bilgi Formları  (GBF)</a:t>
            </a:r>
          </a:p>
        </p:txBody>
      </p:sp>
      <p:grpSp>
        <p:nvGrpSpPr>
          <p:cNvPr id="3" name="Grup 3"/>
          <p:cNvGrpSpPr/>
          <p:nvPr/>
        </p:nvGrpSpPr>
        <p:grpSpPr>
          <a:xfrm>
            <a:off x="5663952" y="0"/>
            <a:ext cx="6528048" cy="6309320"/>
            <a:chOff x="0" y="884775"/>
            <a:chExt cx="4477605" cy="4344425"/>
          </a:xfrm>
        </p:grpSpPr>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360"/>
            <a:stretch/>
          </p:blipFill>
          <p:spPr bwMode="auto">
            <a:xfrm>
              <a:off x="49605" y="4392239"/>
              <a:ext cx="4428000" cy="836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 2"/>
            <p:cNvGrpSpPr/>
            <p:nvPr/>
          </p:nvGrpSpPr>
          <p:grpSpPr>
            <a:xfrm>
              <a:off x="0" y="884775"/>
              <a:ext cx="4470405" cy="3553531"/>
              <a:chOff x="0" y="884775"/>
              <a:chExt cx="4470405" cy="3553531"/>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1" y="884775"/>
                <a:ext cx="4421164" cy="70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3186"/>
              <a:stretch/>
            </p:blipFill>
            <p:spPr bwMode="auto">
              <a:xfrm>
                <a:off x="49605" y="1604856"/>
                <a:ext cx="4420800" cy="159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216166"/>
                <a:ext cx="4420800" cy="122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 name="8 Dikdörtgen"/>
          <p:cNvSpPr/>
          <p:nvPr/>
        </p:nvSpPr>
        <p:spPr>
          <a:xfrm>
            <a:off x="623392" y="1916832"/>
            <a:ext cx="5112568" cy="2677656"/>
          </a:xfrm>
          <a:prstGeom prst="rect">
            <a:avLst/>
          </a:prstGeom>
        </p:spPr>
        <p:txBody>
          <a:bodyPr wrap="square">
            <a:spAutoFit/>
          </a:bodyPr>
          <a:lstStyle/>
          <a:p>
            <a:r>
              <a:rPr lang="tr-TR" sz="2800" dirty="0" smtClean="0"/>
              <a:t>Bölüm 5, yangına karşı alınması gereken uygun önlemleri, yangın söndürmede kullanılacak materyalleri-yöntemleri ve  kaçınılması gereken durumları içerir.</a:t>
            </a:r>
            <a:endParaRPr lang="tr-TR" sz="2800" dirty="0"/>
          </a:p>
        </p:txBody>
      </p:sp>
    </p:spTree>
    <p:extLst>
      <p:ext uri="{BB962C8B-B14F-4D97-AF65-F5344CB8AC3E}">
        <p14:creationId xmlns:p14="http://schemas.microsoft.com/office/powerpoint/2010/main" val="4155152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9416" y="620688"/>
            <a:ext cx="4608512" cy="1143000"/>
          </a:xfrm>
        </p:spPr>
        <p:txBody>
          <a:bodyPr>
            <a:normAutofit fontScale="90000"/>
          </a:bodyPr>
          <a:lstStyle/>
          <a:p>
            <a:r>
              <a:rPr lang="tr-TR" b="1" dirty="0">
                <a:solidFill>
                  <a:srgbClr val="FF0000"/>
                </a:solidFill>
              </a:rPr>
              <a:t>Güvenlik Bilgi Formları  (GBF)</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b="51598"/>
          <a:stretch/>
        </p:blipFill>
        <p:spPr bwMode="auto">
          <a:xfrm>
            <a:off x="5087888" y="0"/>
            <a:ext cx="71041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Dikdörtgen"/>
          <p:cNvSpPr/>
          <p:nvPr/>
        </p:nvSpPr>
        <p:spPr>
          <a:xfrm>
            <a:off x="0" y="1772816"/>
            <a:ext cx="5519936" cy="4401205"/>
          </a:xfrm>
          <a:prstGeom prst="rect">
            <a:avLst/>
          </a:prstGeom>
        </p:spPr>
        <p:txBody>
          <a:bodyPr wrap="square">
            <a:spAutoFit/>
          </a:bodyPr>
          <a:lstStyle/>
          <a:p>
            <a:r>
              <a:rPr lang="tr-TR" sz="2800" dirty="0" smtClean="0"/>
              <a:t>Bölüm 7 kimyasalların güvenli kullanımları için bilgiler içermektedir. Alınması gereken önlemler örneğin «buharlarını solumaktan kaçının» gibi yine bu bölüde yer alır. Kimyasalların güvenli bir şekilde saklanması için gerekli bilgiler ve ayrıca hangi kimyasalların bir arada saklanıp saklanamayacağı bilgisi de bu bölümdedir.</a:t>
            </a:r>
            <a:endParaRPr lang="tr-TR" sz="2800" dirty="0"/>
          </a:p>
        </p:txBody>
      </p:sp>
    </p:spTree>
    <p:extLst>
      <p:ext uri="{BB962C8B-B14F-4D97-AF65-F5344CB8AC3E}">
        <p14:creationId xmlns:p14="http://schemas.microsoft.com/office/powerpoint/2010/main" val="2322786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20688"/>
            <a:ext cx="4320480" cy="1215008"/>
          </a:xfrm>
        </p:spPr>
        <p:txBody>
          <a:bodyPr>
            <a:normAutofit fontScale="90000"/>
          </a:bodyPr>
          <a:lstStyle/>
          <a:p>
            <a:r>
              <a:rPr lang="tr-TR" b="1" dirty="0">
                <a:solidFill>
                  <a:srgbClr val="FF0000"/>
                </a:solidFill>
              </a:rPr>
              <a:t>Güvenlik Bilgi Formları  (GBF)</a:t>
            </a:r>
          </a:p>
        </p:txBody>
      </p:sp>
      <p:grpSp>
        <p:nvGrpSpPr>
          <p:cNvPr id="3" name="Grup 4"/>
          <p:cNvGrpSpPr/>
          <p:nvPr/>
        </p:nvGrpSpPr>
        <p:grpSpPr>
          <a:xfrm>
            <a:off x="6240016" y="0"/>
            <a:ext cx="5951984" cy="6858000"/>
            <a:chOff x="35496" y="1340768"/>
            <a:chExt cx="4475801" cy="4789808"/>
          </a:xfrm>
        </p:grpSpPr>
        <p:grpSp>
          <p:nvGrpSpPr>
            <p:cNvPr id="4" name="Grup 3"/>
            <p:cNvGrpSpPr/>
            <p:nvPr/>
          </p:nvGrpSpPr>
          <p:grpSpPr>
            <a:xfrm>
              <a:off x="35496" y="1340768"/>
              <a:ext cx="4475801" cy="2616377"/>
              <a:chOff x="35496" y="1340768"/>
              <a:chExt cx="4475801" cy="2616377"/>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119"/>
              <a:stretch/>
            </p:blipFill>
            <p:spPr bwMode="auto">
              <a:xfrm>
                <a:off x="47297" y="1340768"/>
                <a:ext cx="4464000" cy="138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306"/>
              <a:stretch/>
            </p:blipFill>
            <p:spPr bwMode="auto">
              <a:xfrm>
                <a:off x="35496" y="2731450"/>
                <a:ext cx="4464000" cy="122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119" b="25857"/>
            <a:stretch/>
          </p:blipFill>
          <p:spPr bwMode="auto">
            <a:xfrm>
              <a:off x="35496" y="3998608"/>
              <a:ext cx="4464000" cy="213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Dikdörtgen"/>
          <p:cNvSpPr/>
          <p:nvPr/>
        </p:nvSpPr>
        <p:spPr>
          <a:xfrm>
            <a:off x="767408" y="1916832"/>
            <a:ext cx="5112568" cy="2677656"/>
          </a:xfrm>
          <a:prstGeom prst="rect">
            <a:avLst/>
          </a:prstGeom>
        </p:spPr>
        <p:txBody>
          <a:bodyPr wrap="square">
            <a:spAutoFit/>
          </a:bodyPr>
          <a:lstStyle/>
          <a:p>
            <a:r>
              <a:rPr lang="tr-TR" sz="2800" dirty="0" smtClean="0"/>
              <a:t>Bölüm 8 güvenli maruz kalma limitleri ile birlikte mühendislik kontrolleri ve kişisel koruyucu donanım gibi bir çalışanın maruz kalmasını azaltmak için uygun yöntemleri de içerir.</a:t>
            </a:r>
            <a:endParaRPr lang="tr-TR" sz="2800" dirty="0"/>
          </a:p>
        </p:txBody>
      </p:sp>
    </p:spTree>
    <p:extLst>
      <p:ext uri="{BB962C8B-B14F-4D97-AF65-F5344CB8AC3E}">
        <p14:creationId xmlns:p14="http://schemas.microsoft.com/office/powerpoint/2010/main" val="3680589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1424" y="260648"/>
            <a:ext cx="4896544" cy="1404704"/>
          </a:xfrm>
        </p:spPr>
        <p:txBody>
          <a:bodyPr>
            <a:normAutofit/>
          </a:bodyPr>
          <a:lstStyle/>
          <a:p>
            <a:r>
              <a:rPr lang="tr-TR" b="1" dirty="0">
                <a:solidFill>
                  <a:srgbClr val="FF0000"/>
                </a:solidFill>
              </a:rPr>
              <a:t>Güvenlik Bilgi Formları  (GBF)</a:t>
            </a:r>
          </a:p>
        </p:txBody>
      </p:sp>
      <p:grpSp>
        <p:nvGrpSpPr>
          <p:cNvPr id="3" name="Grup 3"/>
          <p:cNvGrpSpPr/>
          <p:nvPr/>
        </p:nvGrpSpPr>
        <p:grpSpPr>
          <a:xfrm>
            <a:off x="6096000" y="0"/>
            <a:ext cx="6096000" cy="6858000"/>
            <a:chOff x="108000" y="1484784"/>
            <a:chExt cx="4464000" cy="4486018"/>
          </a:xfrm>
        </p:grpSpPr>
        <p:pic>
          <p:nvPicPr>
            <p:cNvPr id="922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35"/>
            <a:stretch/>
          </p:blipFill>
          <p:spPr bwMode="auto">
            <a:xfrm>
              <a:off x="108000" y="1484784"/>
              <a:ext cx="4464000" cy="215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874"/>
            <a:stretch/>
          </p:blipFill>
          <p:spPr bwMode="auto">
            <a:xfrm>
              <a:off x="108000" y="3645024"/>
              <a:ext cx="4464000" cy="232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Dikdörtgen"/>
          <p:cNvSpPr/>
          <p:nvPr/>
        </p:nvSpPr>
        <p:spPr>
          <a:xfrm>
            <a:off x="263352" y="1844824"/>
            <a:ext cx="5688632" cy="4154984"/>
          </a:xfrm>
          <a:prstGeom prst="rect">
            <a:avLst/>
          </a:prstGeom>
        </p:spPr>
        <p:txBody>
          <a:bodyPr wrap="square">
            <a:spAutoFit/>
          </a:bodyPr>
          <a:lstStyle/>
          <a:p>
            <a:r>
              <a:rPr lang="tr-TR" sz="2400" dirty="0" smtClean="0"/>
              <a:t>Bölüm 9, kimyasalın görünüm, renk,</a:t>
            </a:r>
            <a:r>
              <a:rPr lang="tr-TR" sz="2400" dirty="0" err="1" smtClean="0"/>
              <a:t>pH</a:t>
            </a:r>
            <a:r>
              <a:rPr lang="tr-TR" sz="2400" dirty="0" smtClean="0"/>
              <a:t>, erime noktası buhar basıncı gibi önemli fiziksel ve kimyasal özellikleri hakkında bilgiler verir.  </a:t>
            </a:r>
          </a:p>
          <a:p>
            <a:r>
              <a:rPr lang="tr-TR" sz="2400" dirty="0" smtClean="0"/>
              <a:t>Bölüm 10 ise kimyasalın karalılığı ve </a:t>
            </a:r>
            <a:r>
              <a:rPr lang="tr-TR" sz="2400" dirty="0" err="1" smtClean="0"/>
              <a:t>reaktivitesi</a:t>
            </a:r>
            <a:r>
              <a:rPr lang="tr-TR" sz="2400" dirty="0" smtClean="0"/>
              <a:t> hakkındadır. Bir kimyasalın diğer kimyasallarla ne kadar karalı ve tehlikeli reaksiyon ihtimali olduğu veya özel çevresel koşullar hakkında bilgi verir. Ayrıca kimyasal parçalandığında oluşabilecek zararlı bileşikler hakkında bilgi de bu bölümdedir.</a:t>
            </a:r>
            <a:endParaRPr lang="tr-TR" sz="2400" dirty="0"/>
          </a:p>
        </p:txBody>
      </p:sp>
    </p:spTree>
    <p:extLst>
      <p:ext uri="{BB962C8B-B14F-4D97-AF65-F5344CB8AC3E}">
        <p14:creationId xmlns:p14="http://schemas.microsoft.com/office/powerpoint/2010/main" val="1443862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9416" y="548680"/>
            <a:ext cx="3888432"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grpSp>
        <p:nvGrpSpPr>
          <p:cNvPr id="9" name="8 Grup"/>
          <p:cNvGrpSpPr/>
          <p:nvPr/>
        </p:nvGrpSpPr>
        <p:grpSpPr>
          <a:xfrm>
            <a:off x="6023992" y="0"/>
            <a:ext cx="6168008" cy="6597352"/>
            <a:chOff x="35992" y="908720"/>
            <a:chExt cx="4536008" cy="4680520"/>
          </a:xfrm>
        </p:grpSpPr>
        <p:pic>
          <p:nvPicPr>
            <p:cNvPr id="1026" name="Picture 2"/>
            <p:cNvPicPr>
              <a:picLocks noChangeAspect="1" noChangeArrowheads="1"/>
            </p:cNvPicPr>
            <p:nvPr/>
          </p:nvPicPr>
          <p:blipFill>
            <a:blip r:embed="rId3" cstate="print"/>
            <a:srcRect b="59405"/>
            <a:stretch>
              <a:fillRect/>
            </a:stretch>
          </p:blipFill>
          <p:spPr bwMode="auto">
            <a:xfrm>
              <a:off x="35992" y="908720"/>
              <a:ext cx="4464000" cy="1800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b="20295"/>
            <a:stretch>
              <a:fillRect/>
            </a:stretch>
          </p:blipFill>
          <p:spPr bwMode="auto">
            <a:xfrm>
              <a:off x="108000" y="2761310"/>
              <a:ext cx="4464000" cy="2827930"/>
            </a:xfrm>
            <a:prstGeom prst="rect">
              <a:avLst/>
            </a:prstGeom>
            <a:noFill/>
            <a:ln w="9525">
              <a:noFill/>
              <a:miter lim="800000"/>
              <a:headEnd/>
              <a:tailEnd/>
            </a:ln>
          </p:spPr>
        </p:pic>
      </p:grpSp>
      <p:sp>
        <p:nvSpPr>
          <p:cNvPr id="7" name="6 Dikdörtgen"/>
          <p:cNvSpPr/>
          <p:nvPr/>
        </p:nvSpPr>
        <p:spPr>
          <a:xfrm>
            <a:off x="479376" y="1988840"/>
            <a:ext cx="5400600" cy="3108543"/>
          </a:xfrm>
          <a:prstGeom prst="rect">
            <a:avLst/>
          </a:prstGeom>
        </p:spPr>
        <p:txBody>
          <a:bodyPr wrap="square">
            <a:spAutoFit/>
          </a:bodyPr>
          <a:lstStyle/>
          <a:p>
            <a:r>
              <a:rPr lang="tr-TR" sz="2800" dirty="0" smtClean="0"/>
              <a:t>Bölüm 11 kimyasallar ile etkileşimin sebep olduğu çeşitli  sağlık sorunlarının tanımlanmasını sağlamaktadır. bu bölüm aynı zamanda muhtemel maruz kalma yolları ve gelişebilecek semptom ve hastalıkları içermektedir.  </a:t>
            </a:r>
            <a:endParaRPr lang="tr-TR"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7368" y="692696"/>
            <a:ext cx="5256584"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pic>
        <p:nvPicPr>
          <p:cNvPr id="6146" name="Picture 2"/>
          <p:cNvPicPr>
            <a:picLocks noChangeAspect="1" noChangeArrowheads="1"/>
          </p:cNvPicPr>
          <p:nvPr/>
        </p:nvPicPr>
        <p:blipFill>
          <a:blip r:embed="rId3" cstate="print"/>
          <a:srcRect/>
          <a:stretch>
            <a:fillRect/>
          </a:stretch>
        </p:blipFill>
        <p:spPr bwMode="auto">
          <a:xfrm>
            <a:off x="5344983" y="0"/>
            <a:ext cx="6847017" cy="6858001"/>
          </a:xfrm>
          <a:prstGeom prst="rect">
            <a:avLst/>
          </a:prstGeom>
          <a:noFill/>
          <a:ln w="9525">
            <a:noFill/>
            <a:miter lim="800000"/>
            <a:headEnd/>
            <a:tailEnd/>
          </a:ln>
        </p:spPr>
      </p:pic>
      <p:sp>
        <p:nvSpPr>
          <p:cNvPr id="4" name="3 Dikdörtgen"/>
          <p:cNvSpPr/>
          <p:nvPr/>
        </p:nvSpPr>
        <p:spPr>
          <a:xfrm>
            <a:off x="407368" y="2060848"/>
            <a:ext cx="4608512" cy="3108543"/>
          </a:xfrm>
          <a:prstGeom prst="rect">
            <a:avLst/>
          </a:prstGeom>
        </p:spPr>
        <p:txBody>
          <a:bodyPr wrap="square">
            <a:spAutoFit/>
          </a:bodyPr>
          <a:lstStyle/>
          <a:p>
            <a:r>
              <a:rPr lang="tr-TR" sz="2800" dirty="0" smtClean="0"/>
              <a:t>Bölüm 12, kimyasalların çevre üzerine olan potansiyel etkisi hakkında bilgi sağlamaktadır. Kimyasalların eko-</a:t>
            </a:r>
            <a:r>
              <a:rPr lang="tr-TR" sz="2800" dirty="0" err="1" smtClean="0"/>
              <a:t>toksisitesi</a:t>
            </a:r>
            <a:r>
              <a:rPr lang="tr-TR" sz="2800" dirty="0" smtClean="0"/>
              <a:t>, </a:t>
            </a:r>
            <a:r>
              <a:rPr lang="tr-TR" sz="2800" dirty="0" err="1" smtClean="0"/>
              <a:t>biyobirikim</a:t>
            </a:r>
            <a:r>
              <a:rPr lang="tr-TR" sz="2800" dirty="0" smtClean="0"/>
              <a:t> potansiyeli ve topraktaki hareketliliği gibi ekolojik bilgiler içerir.</a:t>
            </a:r>
            <a:endParaRPr lang="tr-TR"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5440" y="836712"/>
            <a:ext cx="4104456" cy="84579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grpSp>
        <p:nvGrpSpPr>
          <p:cNvPr id="5" name="4 Grup"/>
          <p:cNvGrpSpPr/>
          <p:nvPr/>
        </p:nvGrpSpPr>
        <p:grpSpPr>
          <a:xfrm>
            <a:off x="5063208" y="0"/>
            <a:ext cx="7128792" cy="6858000"/>
            <a:chOff x="611560" y="620688"/>
            <a:chExt cx="7486650" cy="5130874"/>
          </a:xfrm>
        </p:grpSpPr>
        <p:pic>
          <p:nvPicPr>
            <p:cNvPr id="8194" name="Picture 2"/>
            <p:cNvPicPr>
              <a:picLocks noChangeAspect="1" noChangeArrowheads="1"/>
            </p:cNvPicPr>
            <p:nvPr/>
          </p:nvPicPr>
          <p:blipFill>
            <a:blip r:embed="rId3" cstate="print"/>
            <a:srcRect/>
            <a:stretch>
              <a:fillRect/>
            </a:stretch>
          </p:blipFill>
          <p:spPr bwMode="auto">
            <a:xfrm>
              <a:off x="611560" y="620688"/>
              <a:ext cx="7486650" cy="374332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683568" y="4437112"/>
              <a:ext cx="7391400" cy="1314450"/>
            </a:xfrm>
            <a:prstGeom prst="rect">
              <a:avLst/>
            </a:prstGeom>
            <a:noFill/>
            <a:ln w="9525">
              <a:noFill/>
              <a:miter lim="800000"/>
              <a:headEnd/>
              <a:tailEnd/>
            </a:ln>
          </p:spPr>
        </p:pic>
      </p:grpSp>
      <p:sp>
        <p:nvSpPr>
          <p:cNvPr id="6" name="5 Dikdörtgen"/>
          <p:cNvSpPr/>
          <p:nvPr/>
        </p:nvSpPr>
        <p:spPr>
          <a:xfrm>
            <a:off x="479376" y="1988840"/>
            <a:ext cx="4680520" cy="2677656"/>
          </a:xfrm>
          <a:prstGeom prst="rect">
            <a:avLst/>
          </a:prstGeom>
        </p:spPr>
        <p:txBody>
          <a:bodyPr wrap="square">
            <a:spAutoFit/>
          </a:bodyPr>
          <a:lstStyle/>
          <a:p>
            <a:r>
              <a:rPr lang="tr-TR" sz="2800" dirty="0" smtClean="0"/>
              <a:t>Bölüm 13, herhangi bir kutulu ambalajın imhası da dahil olmak üzere, artık atık malzemenin uygun şekilde imha edilmesine odaklanmaktadır</a:t>
            </a:r>
            <a:endParaRPr lang="tr-TR"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392" y="548680"/>
            <a:ext cx="4608512"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pic>
        <p:nvPicPr>
          <p:cNvPr id="9218" name="Picture 2"/>
          <p:cNvPicPr>
            <a:picLocks noChangeAspect="1" noChangeArrowheads="1"/>
          </p:cNvPicPr>
          <p:nvPr/>
        </p:nvPicPr>
        <p:blipFill>
          <a:blip r:embed="rId3" cstate="print"/>
          <a:srcRect/>
          <a:stretch>
            <a:fillRect/>
          </a:stretch>
        </p:blipFill>
        <p:spPr bwMode="auto">
          <a:xfrm>
            <a:off x="5351240" y="0"/>
            <a:ext cx="6840760" cy="6858000"/>
          </a:xfrm>
          <a:prstGeom prst="rect">
            <a:avLst/>
          </a:prstGeom>
          <a:noFill/>
          <a:ln w="9525">
            <a:noFill/>
            <a:miter lim="800000"/>
            <a:headEnd/>
            <a:tailEnd/>
          </a:ln>
        </p:spPr>
      </p:pic>
      <p:sp>
        <p:nvSpPr>
          <p:cNvPr id="4" name="3 Dikdörtgen"/>
          <p:cNvSpPr/>
          <p:nvPr/>
        </p:nvSpPr>
        <p:spPr>
          <a:xfrm>
            <a:off x="335360" y="1772816"/>
            <a:ext cx="4968552" cy="3108543"/>
          </a:xfrm>
          <a:prstGeom prst="rect">
            <a:avLst/>
          </a:prstGeom>
        </p:spPr>
        <p:txBody>
          <a:bodyPr wrap="square">
            <a:spAutoFit/>
          </a:bodyPr>
          <a:lstStyle/>
          <a:p>
            <a:r>
              <a:rPr lang="tr-TR" sz="2800" dirty="0" smtClean="0"/>
              <a:t>Bölüm 14, bir kimyasal maddenin bir UN sayısını, uygun </a:t>
            </a:r>
            <a:r>
              <a:rPr lang="tr-TR" sz="2800" dirty="0" err="1" smtClean="0"/>
              <a:t>sevkıyat</a:t>
            </a:r>
            <a:r>
              <a:rPr lang="tr-TR" sz="2800" dirty="0" smtClean="0"/>
              <a:t> adını, kimyasal maddenin bir deniz kirletici olup olmadığını ve diğer uygulanabilir bilgileri taşıması için gereken bilgileri listeler.</a:t>
            </a:r>
            <a:endParaRPr lang="tr-T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5440" y="260648"/>
            <a:ext cx="8229600" cy="1143000"/>
          </a:xfrm>
        </p:spPr>
        <p:txBody>
          <a:bodyPr/>
          <a:lstStyle/>
          <a:p>
            <a:r>
              <a:rPr lang="tr-TR" b="1" dirty="0" smtClean="0">
                <a:solidFill>
                  <a:srgbClr val="FF0000"/>
                </a:solidFill>
              </a:rPr>
              <a:t>GHS</a:t>
            </a:r>
            <a:endParaRPr lang="tr-TR" b="1" dirty="0">
              <a:solidFill>
                <a:srgbClr val="FF0000"/>
              </a:solidFill>
            </a:endParaRPr>
          </a:p>
        </p:txBody>
      </p:sp>
      <p:sp>
        <p:nvSpPr>
          <p:cNvPr id="3" name="2 İçerik Yer Tutucusu"/>
          <p:cNvSpPr>
            <a:spLocks noGrp="1"/>
          </p:cNvSpPr>
          <p:nvPr>
            <p:ph idx="1"/>
          </p:nvPr>
        </p:nvSpPr>
        <p:spPr>
          <a:xfrm>
            <a:off x="623392" y="1844824"/>
            <a:ext cx="11305256" cy="5832648"/>
          </a:xfrm>
        </p:spPr>
        <p:txBody>
          <a:bodyPr>
            <a:normAutofit/>
          </a:bodyPr>
          <a:lstStyle/>
          <a:p>
            <a:pPr algn="just">
              <a:lnSpc>
                <a:spcPct val="100000"/>
              </a:lnSpc>
            </a:pPr>
            <a:r>
              <a:rPr lang="tr-TR" sz="2400" dirty="0" smtClean="0">
                <a:solidFill>
                  <a:schemeClr val="tx1"/>
                </a:solidFill>
                <a:cs typeface="Times New Roman" pitchFamily="18" charset="0"/>
              </a:rPr>
              <a:t>Kimyasalların nasıl sınıflandırılması gerektiğini ve olası zararlar hakkında iletişim kurmayı sağlayacak metotların standart hale getirilmesini sağlar</a:t>
            </a:r>
          </a:p>
          <a:p>
            <a:pPr algn="just">
              <a:lnSpc>
                <a:spcPct val="100000"/>
              </a:lnSpc>
            </a:pPr>
            <a:r>
              <a:rPr lang="tr-TR" sz="2400" b="1" dirty="0" smtClean="0">
                <a:solidFill>
                  <a:schemeClr val="tx1"/>
                </a:solidFill>
                <a:cs typeface="Times New Roman" pitchFamily="18" charset="0"/>
              </a:rPr>
              <a:t>Zarar sınıflandırması</a:t>
            </a:r>
          </a:p>
          <a:p>
            <a:pPr lvl="1" algn="just">
              <a:lnSpc>
                <a:spcPct val="100000"/>
              </a:lnSpc>
            </a:pPr>
            <a:r>
              <a:rPr lang="tr-TR" sz="2400" dirty="0" smtClean="0">
                <a:solidFill>
                  <a:schemeClr val="tx1"/>
                </a:solidFill>
                <a:cs typeface="Times New Roman" pitchFamily="18" charset="0"/>
              </a:rPr>
              <a:t>Fiziksel</a:t>
            </a:r>
          </a:p>
          <a:p>
            <a:pPr lvl="1" algn="just">
              <a:lnSpc>
                <a:spcPct val="100000"/>
              </a:lnSpc>
            </a:pPr>
            <a:r>
              <a:rPr lang="tr-TR" sz="2400" dirty="0" smtClean="0">
                <a:solidFill>
                  <a:schemeClr val="tx1"/>
                </a:solidFill>
                <a:cs typeface="Times New Roman" pitchFamily="18" charset="0"/>
              </a:rPr>
              <a:t>Sağlık</a:t>
            </a:r>
          </a:p>
          <a:p>
            <a:pPr lvl="1" algn="just">
              <a:lnSpc>
                <a:spcPct val="100000"/>
              </a:lnSpc>
            </a:pPr>
            <a:r>
              <a:rPr lang="tr-TR" sz="2400" dirty="0" smtClean="0">
                <a:solidFill>
                  <a:schemeClr val="tx1"/>
                </a:solidFill>
                <a:cs typeface="Times New Roman" pitchFamily="18" charset="0"/>
              </a:rPr>
              <a:t>Çevresel</a:t>
            </a:r>
          </a:p>
          <a:p>
            <a:pPr algn="just">
              <a:lnSpc>
                <a:spcPct val="100000"/>
              </a:lnSpc>
            </a:pPr>
            <a:r>
              <a:rPr lang="tr-TR" sz="2400" b="1" dirty="0" smtClean="0">
                <a:solidFill>
                  <a:schemeClr val="tx1"/>
                </a:solidFill>
                <a:cs typeface="Times New Roman" pitchFamily="18" charset="0"/>
              </a:rPr>
              <a:t>Zarar İletişimi</a:t>
            </a:r>
          </a:p>
          <a:p>
            <a:pPr lvl="1" algn="just">
              <a:lnSpc>
                <a:spcPct val="100000"/>
              </a:lnSpc>
            </a:pPr>
            <a:r>
              <a:rPr lang="tr-TR" sz="2400" dirty="0" smtClean="0">
                <a:solidFill>
                  <a:schemeClr val="tx1"/>
                </a:solidFill>
                <a:cs typeface="Times New Roman" pitchFamily="18" charset="0"/>
              </a:rPr>
              <a:t>Ambalaj etiketleri</a:t>
            </a:r>
          </a:p>
          <a:p>
            <a:pPr lvl="1" algn="just">
              <a:lnSpc>
                <a:spcPct val="100000"/>
              </a:lnSpc>
              <a:buNone/>
            </a:pPr>
            <a:endParaRPr lang="tr-TR" sz="2400" dirty="0" smtClean="0">
              <a:solidFill>
                <a:schemeClr val="tx1"/>
              </a:solidFill>
              <a:cs typeface="Times New Roman" pitchFamily="18" charset="0"/>
            </a:endParaRPr>
          </a:p>
          <a:p>
            <a:pPr lvl="1" algn="just">
              <a:lnSpc>
                <a:spcPct val="100000"/>
              </a:lnSpc>
            </a:pPr>
            <a:endParaRPr lang="tr-TR" sz="2400" dirty="0" smtClean="0">
              <a:solidFill>
                <a:schemeClr val="tx1"/>
              </a:solidFill>
              <a:cs typeface="Times New Roman" pitchFamily="18" charset="0"/>
            </a:endParaRPr>
          </a:p>
          <a:p>
            <a:pPr algn="just">
              <a:lnSpc>
                <a:spcPct val="100000"/>
              </a:lnSpc>
            </a:pPr>
            <a:endParaRPr lang="tr-TR" sz="24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404664"/>
            <a:ext cx="4320480"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grpSp>
        <p:nvGrpSpPr>
          <p:cNvPr id="5" name="4 Grup"/>
          <p:cNvGrpSpPr/>
          <p:nvPr/>
        </p:nvGrpSpPr>
        <p:grpSpPr>
          <a:xfrm>
            <a:off x="4743450" y="764704"/>
            <a:ext cx="7448550" cy="5146873"/>
            <a:chOff x="611560" y="836712"/>
            <a:chExt cx="7448550" cy="3274665"/>
          </a:xfrm>
        </p:grpSpPr>
        <p:pic>
          <p:nvPicPr>
            <p:cNvPr id="10242" name="Picture 2"/>
            <p:cNvPicPr>
              <a:picLocks noChangeAspect="1" noChangeArrowheads="1"/>
            </p:cNvPicPr>
            <p:nvPr/>
          </p:nvPicPr>
          <p:blipFill>
            <a:blip r:embed="rId3" cstate="print"/>
            <a:srcRect/>
            <a:stretch>
              <a:fillRect/>
            </a:stretch>
          </p:blipFill>
          <p:spPr bwMode="auto">
            <a:xfrm>
              <a:off x="611560" y="836712"/>
              <a:ext cx="7448550" cy="19431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611560" y="2996952"/>
              <a:ext cx="7410450" cy="1114425"/>
            </a:xfrm>
            <a:prstGeom prst="rect">
              <a:avLst/>
            </a:prstGeom>
            <a:noFill/>
            <a:ln w="9525">
              <a:noFill/>
              <a:miter lim="800000"/>
              <a:headEnd/>
              <a:tailEnd/>
            </a:ln>
          </p:spPr>
        </p:pic>
      </p:grpSp>
      <p:sp>
        <p:nvSpPr>
          <p:cNvPr id="6" name="5 Dikdörtgen"/>
          <p:cNvSpPr/>
          <p:nvPr/>
        </p:nvSpPr>
        <p:spPr>
          <a:xfrm>
            <a:off x="623392" y="2060848"/>
            <a:ext cx="4176464" cy="1815882"/>
          </a:xfrm>
          <a:prstGeom prst="rect">
            <a:avLst/>
          </a:prstGeom>
        </p:spPr>
        <p:txBody>
          <a:bodyPr wrap="square">
            <a:spAutoFit/>
          </a:bodyPr>
          <a:lstStyle/>
          <a:p>
            <a:r>
              <a:rPr lang="tr-TR" sz="2800" dirty="0" smtClean="0"/>
              <a:t>Bölüm 15, kimyasallarla ilgili güvenlik, sağlık ve çevresel düzenlemeleri listeler.</a:t>
            </a:r>
            <a:endParaRPr lang="tr-TR"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9416" y="548680"/>
            <a:ext cx="3960440" cy="1143000"/>
          </a:xfrm>
        </p:spPr>
        <p:txBody>
          <a:bodyPr>
            <a:normAutofit fontScale="90000"/>
          </a:bodyPr>
          <a:lstStyle/>
          <a:p>
            <a:r>
              <a:rPr lang="tr-TR" b="1" dirty="0" smtClean="0">
                <a:solidFill>
                  <a:srgbClr val="FF0000"/>
                </a:solidFill>
              </a:rPr>
              <a:t>Güvenlik Bilgi Formu </a:t>
            </a:r>
            <a:r>
              <a:rPr lang="tr-TR" b="1" dirty="0">
                <a:solidFill>
                  <a:srgbClr val="FF0000"/>
                </a:solidFill>
              </a:rPr>
              <a:t>(GBF)</a:t>
            </a:r>
          </a:p>
        </p:txBody>
      </p:sp>
      <p:pic>
        <p:nvPicPr>
          <p:cNvPr id="2050" name="Picture 2"/>
          <p:cNvPicPr>
            <a:picLocks noChangeAspect="1" noChangeArrowheads="1"/>
          </p:cNvPicPr>
          <p:nvPr/>
        </p:nvPicPr>
        <p:blipFill>
          <a:blip r:embed="rId3" cstate="print"/>
          <a:srcRect/>
          <a:stretch>
            <a:fillRect/>
          </a:stretch>
        </p:blipFill>
        <p:spPr bwMode="auto">
          <a:xfrm>
            <a:off x="4919192" y="0"/>
            <a:ext cx="7272808" cy="6669360"/>
          </a:xfrm>
          <a:prstGeom prst="rect">
            <a:avLst/>
          </a:prstGeom>
          <a:noFill/>
          <a:ln w="9525">
            <a:noFill/>
            <a:miter lim="800000"/>
            <a:headEnd/>
            <a:tailEnd/>
          </a:ln>
        </p:spPr>
      </p:pic>
      <p:sp>
        <p:nvSpPr>
          <p:cNvPr id="4" name="3 Dikdörtgen"/>
          <p:cNvSpPr/>
          <p:nvPr/>
        </p:nvSpPr>
        <p:spPr>
          <a:xfrm>
            <a:off x="407368" y="1916832"/>
            <a:ext cx="4536504" cy="2246769"/>
          </a:xfrm>
          <a:prstGeom prst="rect">
            <a:avLst/>
          </a:prstGeom>
        </p:spPr>
        <p:txBody>
          <a:bodyPr wrap="square">
            <a:spAutoFit/>
          </a:bodyPr>
          <a:lstStyle/>
          <a:p>
            <a:r>
              <a:rPr lang="tr-TR" sz="2800" dirty="0" smtClean="0"/>
              <a:t>Bölüm 16,  diğer bölümlerde yer almayan bilgileri içerir. kimyasallarla ilgili güvenlik, sağlık ve çevresel düzenlemeleri listeler.</a:t>
            </a:r>
            <a:endParaRPr lang="tr-TR"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Kimyasalların Depolanması</a:t>
            </a:r>
            <a:endParaRPr lang="en-US" b="1" dirty="0">
              <a:solidFill>
                <a:srgbClr val="FF0000"/>
              </a:solidFill>
            </a:endParaRPr>
          </a:p>
        </p:txBody>
      </p:sp>
      <p:sp>
        <p:nvSpPr>
          <p:cNvPr id="3" name="İçerik Yer Tutucusu 2"/>
          <p:cNvSpPr>
            <a:spLocks noGrp="1"/>
          </p:cNvSpPr>
          <p:nvPr>
            <p:ph idx="1"/>
          </p:nvPr>
        </p:nvSpPr>
        <p:spPr>
          <a:xfrm>
            <a:off x="1055440" y="2060848"/>
            <a:ext cx="8939336" cy="1900807"/>
          </a:xfrm>
        </p:spPr>
        <p:txBody>
          <a:bodyPr>
            <a:noAutofit/>
          </a:bodyPr>
          <a:lstStyle/>
          <a:p>
            <a:pPr marL="0" indent="0">
              <a:buNone/>
            </a:pPr>
            <a:r>
              <a:rPr lang="tr-TR" sz="2800" dirty="0" smtClean="0">
                <a:solidFill>
                  <a:schemeClr val="tx1"/>
                </a:solidFill>
                <a:cs typeface="Times New Roman" pitchFamily="18" charset="0"/>
              </a:rPr>
              <a:t>- Tehlikelerin özelliklerine göre kimyasalları depolayın.</a:t>
            </a:r>
          </a:p>
          <a:p>
            <a:pPr>
              <a:buFontTx/>
              <a:buChar char="-"/>
            </a:pPr>
            <a:r>
              <a:rPr lang="tr-TR" sz="2800" dirty="0" smtClean="0">
                <a:solidFill>
                  <a:schemeClr val="tx1"/>
                </a:solidFill>
                <a:cs typeface="Times New Roman" pitchFamily="18" charset="0"/>
              </a:rPr>
              <a:t>Termal olarak dengesiz malzemeleri, patlamaya karşı korumalı buzdolabında saklayın.</a:t>
            </a:r>
          </a:p>
          <a:p>
            <a:pPr>
              <a:buFontTx/>
              <a:buChar char="-"/>
            </a:pPr>
            <a:r>
              <a:rPr lang="tr-TR" sz="2800" dirty="0" smtClean="0">
                <a:solidFill>
                  <a:schemeClr val="tx1"/>
                </a:solidFill>
                <a:cs typeface="Times New Roman" pitchFamily="18" charset="0"/>
              </a:rPr>
              <a:t>Yanıcı sıvıların depolanması</a:t>
            </a:r>
          </a:p>
          <a:p>
            <a:pPr>
              <a:buFontTx/>
              <a:buChar char="-"/>
            </a:pPr>
            <a:endParaRPr lang="tr-TR" sz="2800" dirty="0">
              <a:solidFill>
                <a:schemeClr val="tx1"/>
              </a:solidFill>
              <a:cs typeface="Times New Roman" pitchFamily="18" charset="0"/>
            </a:endParaRPr>
          </a:p>
          <a:p>
            <a:pPr>
              <a:buFontTx/>
              <a:buChar char="-"/>
            </a:pPr>
            <a:endParaRPr lang="tr-TR" sz="2800" dirty="0" smtClean="0">
              <a:solidFill>
                <a:schemeClr val="tx1"/>
              </a:solidFill>
              <a:cs typeface="Times New Roman" pitchFamily="18" charset="0"/>
            </a:endParaRPr>
          </a:p>
        </p:txBody>
      </p:sp>
    </p:spTree>
    <p:extLst>
      <p:ext uri="{BB962C8B-B14F-4D97-AF65-F5344CB8AC3E}">
        <p14:creationId xmlns:p14="http://schemas.microsoft.com/office/powerpoint/2010/main" val="3961062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Kimyasalların Depolanması</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2800" dirty="0" smtClean="0">
                <a:solidFill>
                  <a:schemeClr val="tx1"/>
                </a:solidFill>
                <a:cs typeface="Times New Roman" pitchFamily="18" charset="0"/>
              </a:rPr>
              <a:t>Depolama ve Ayrıştırma</a:t>
            </a:r>
          </a:p>
          <a:p>
            <a:pPr lvl="1"/>
            <a:r>
              <a:rPr lang="tr-TR" sz="2800" dirty="0">
                <a:solidFill>
                  <a:schemeClr val="tx1"/>
                </a:solidFill>
                <a:cs typeface="Times New Roman" pitchFamily="18" charset="0"/>
              </a:rPr>
              <a:t>Bazlardan gelen asitler</a:t>
            </a:r>
          </a:p>
          <a:p>
            <a:pPr lvl="1"/>
            <a:r>
              <a:rPr lang="tr-TR" sz="2800" dirty="0">
                <a:solidFill>
                  <a:schemeClr val="tx1"/>
                </a:solidFill>
                <a:cs typeface="Times New Roman" pitchFamily="18" charset="0"/>
              </a:rPr>
              <a:t>Yanıcı maddelerden asitler ve bazlar</a:t>
            </a:r>
          </a:p>
          <a:p>
            <a:pPr lvl="1"/>
            <a:r>
              <a:rPr lang="tr-TR" sz="2800" dirty="0">
                <a:solidFill>
                  <a:schemeClr val="tx1"/>
                </a:solidFill>
                <a:cs typeface="Times New Roman" pitchFamily="18" charset="0"/>
              </a:rPr>
              <a:t>Yanıcı maddelerden </a:t>
            </a:r>
            <a:r>
              <a:rPr lang="tr-TR" sz="2800" dirty="0" err="1">
                <a:solidFill>
                  <a:schemeClr val="tx1"/>
                </a:solidFill>
                <a:cs typeface="Times New Roman" pitchFamily="18" charset="0"/>
              </a:rPr>
              <a:t>piroforik</a:t>
            </a:r>
            <a:r>
              <a:rPr lang="tr-TR" sz="2800" dirty="0">
                <a:solidFill>
                  <a:schemeClr val="tx1"/>
                </a:solidFill>
                <a:cs typeface="Times New Roman" pitchFamily="18" charset="0"/>
              </a:rPr>
              <a:t> bileşikler</a:t>
            </a:r>
          </a:p>
          <a:p>
            <a:pPr lvl="1"/>
            <a:r>
              <a:rPr lang="tr-TR" sz="2800" dirty="0">
                <a:solidFill>
                  <a:schemeClr val="tx1"/>
                </a:solidFill>
                <a:cs typeface="Times New Roman" pitchFamily="18" charset="0"/>
              </a:rPr>
              <a:t>İndirgeyici </a:t>
            </a:r>
            <a:r>
              <a:rPr lang="tr-TR" sz="2800" dirty="0" smtClean="0">
                <a:solidFill>
                  <a:schemeClr val="tx1"/>
                </a:solidFill>
                <a:cs typeface="Times New Roman" pitchFamily="18" charset="0"/>
              </a:rPr>
              <a:t>etken </a:t>
            </a:r>
            <a:r>
              <a:rPr lang="tr-TR" sz="2800" dirty="0" err="1">
                <a:solidFill>
                  <a:schemeClr val="tx1"/>
                </a:solidFill>
                <a:cs typeface="Times New Roman" pitchFamily="18" charset="0"/>
              </a:rPr>
              <a:t>perklorik</a:t>
            </a:r>
            <a:r>
              <a:rPr lang="tr-TR" sz="2800" dirty="0">
                <a:solidFill>
                  <a:schemeClr val="tx1"/>
                </a:solidFill>
                <a:cs typeface="Times New Roman" pitchFamily="18" charset="0"/>
              </a:rPr>
              <a:t> asit</a:t>
            </a:r>
          </a:p>
          <a:p>
            <a:pPr lvl="1"/>
            <a:r>
              <a:rPr lang="tr-TR" sz="2800" dirty="0">
                <a:solidFill>
                  <a:schemeClr val="tx1"/>
                </a:solidFill>
                <a:cs typeface="Times New Roman" pitchFamily="18" charset="0"/>
              </a:rPr>
              <a:t>Su reaktif kimyasallardan gelen su</a:t>
            </a:r>
            <a:endParaRPr lang="tr-TR" sz="2800" dirty="0" smtClean="0">
              <a:solidFill>
                <a:schemeClr val="tx1"/>
              </a:solidFill>
              <a:cs typeface="Times New Roman" pitchFamily="18" charset="0"/>
            </a:endParaRPr>
          </a:p>
          <a:p>
            <a:pPr marL="457200" lvl="1" indent="0">
              <a:buNone/>
            </a:pPr>
            <a:endParaRPr lang="tr-TR" sz="2800" dirty="0" smtClean="0">
              <a:solidFill>
                <a:schemeClr val="tx1"/>
              </a:solidFill>
              <a:cs typeface="Times New Roman" pitchFamily="18" charset="0"/>
            </a:endParaRPr>
          </a:p>
          <a:p>
            <a:pPr marL="457200" lvl="1" indent="0">
              <a:buNone/>
            </a:pPr>
            <a:endParaRPr lang="tr-TR" sz="2800" dirty="0">
              <a:solidFill>
                <a:schemeClr val="tx1"/>
              </a:solidFill>
              <a:cs typeface="Times New Roman" pitchFamily="18" charset="0"/>
            </a:endParaRPr>
          </a:p>
          <a:p>
            <a:pPr marL="457200" lvl="1" indent="0">
              <a:buNone/>
            </a:pPr>
            <a:endParaRPr lang="tr-TR" sz="2800" dirty="0" smtClean="0">
              <a:solidFill>
                <a:schemeClr val="tx1"/>
              </a:solidFill>
              <a:cs typeface="Times New Roman" pitchFamily="18" charset="0"/>
            </a:endParaRPr>
          </a:p>
        </p:txBody>
      </p:sp>
    </p:spTree>
    <p:extLst>
      <p:ext uri="{BB962C8B-B14F-4D97-AF65-F5344CB8AC3E}">
        <p14:creationId xmlns:p14="http://schemas.microsoft.com/office/powerpoint/2010/main" val="2103636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36712"/>
            <a:ext cx="10058400" cy="900648"/>
          </a:xfrm>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1102252" y="1825624"/>
            <a:ext cx="6199366" cy="4702497"/>
          </a:xfrm>
        </p:spPr>
        <p:txBody>
          <a:bodyPr>
            <a:noAutofit/>
          </a:bodyPr>
          <a:lstStyle/>
          <a:p>
            <a:r>
              <a:rPr lang="tr-TR" sz="2800" dirty="0" err="1" smtClean="0">
                <a:solidFill>
                  <a:schemeClr val="tx1"/>
                </a:solidFill>
                <a:cs typeface="Times New Roman" pitchFamily="18" charset="0"/>
              </a:rPr>
              <a:t>Laboratuvar</a:t>
            </a:r>
            <a:r>
              <a:rPr lang="tr-TR" sz="2800" dirty="0" smtClean="0">
                <a:solidFill>
                  <a:schemeClr val="tx1"/>
                </a:solidFill>
                <a:cs typeface="Times New Roman" pitchFamily="18" charset="0"/>
              </a:rPr>
              <a:t> güvenliği işaretleri ve sembolleri</a:t>
            </a:r>
          </a:p>
          <a:p>
            <a:endParaRPr lang="tr-TR" sz="2800" dirty="0">
              <a:solidFill>
                <a:schemeClr val="tx1"/>
              </a:solidFill>
              <a:cs typeface="Times New Roman" pitchFamily="18" charset="0"/>
            </a:endParaRPr>
          </a:p>
          <a:p>
            <a:pPr marL="0" indent="0" algn="just">
              <a:buNone/>
            </a:pPr>
            <a:r>
              <a:rPr lang="tr-TR" sz="2800" dirty="0" err="1" smtClean="0">
                <a:solidFill>
                  <a:schemeClr val="tx1"/>
                </a:solidFill>
                <a:cs typeface="Times New Roman" pitchFamily="18" charset="0"/>
              </a:rPr>
              <a:t>Penn</a:t>
            </a:r>
            <a:r>
              <a:rPr lang="tr-TR" sz="2800" dirty="0" smtClean="0">
                <a:solidFill>
                  <a:schemeClr val="tx1"/>
                </a:solidFill>
                <a:cs typeface="Times New Roman" pitchFamily="18" charset="0"/>
              </a:rPr>
              <a:t> </a:t>
            </a:r>
            <a:r>
              <a:rPr lang="tr-TR" sz="2800" dirty="0" err="1" smtClean="0">
                <a:solidFill>
                  <a:schemeClr val="tx1"/>
                </a:solidFill>
                <a:cs typeface="Times New Roman" pitchFamily="18" charset="0"/>
              </a:rPr>
              <a:t>State</a:t>
            </a:r>
            <a:r>
              <a:rPr lang="tr-TR" sz="2800" dirty="0" smtClean="0">
                <a:solidFill>
                  <a:schemeClr val="tx1"/>
                </a:solidFill>
                <a:cs typeface="Times New Roman" pitchFamily="18" charset="0"/>
              </a:rPr>
              <a:t> Üniversitesinde görebileceğiniz diğer yaygın işaretler biyolojik tehlike tanımlaması, lazer radyasyonu tehlikesi ve acil durum haberleşme işaretidir. Her biri size </a:t>
            </a:r>
            <a:r>
              <a:rPr lang="tr-TR" sz="2800" dirty="0" err="1" smtClean="0">
                <a:solidFill>
                  <a:schemeClr val="tx1"/>
                </a:solidFill>
                <a:cs typeface="Times New Roman" pitchFamily="18" charset="0"/>
              </a:rPr>
              <a:t>laboratuvarda</a:t>
            </a:r>
            <a:r>
              <a:rPr lang="tr-TR" sz="2800" dirty="0" smtClean="0">
                <a:solidFill>
                  <a:schemeClr val="tx1"/>
                </a:solidFill>
                <a:cs typeface="Times New Roman" pitchFamily="18" charset="0"/>
              </a:rPr>
              <a:t> yapılan çalışmalar veya acil durumlarda kimin aranacağı ile ilgili önemli bilgiler verir.</a:t>
            </a:r>
            <a:endParaRPr lang="tr-TR" sz="2800" dirty="0">
              <a:solidFill>
                <a:schemeClr val="tx1"/>
              </a:solidFill>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680" y="3429000"/>
            <a:ext cx="1478756" cy="288607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822" y="1810725"/>
            <a:ext cx="1335881" cy="129540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352" y="1825624"/>
            <a:ext cx="2575412" cy="3994224"/>
          </a:xfrm>
          <a:prstGeom prst="rect">
            <a:avLst/>
          </a:prstGeom>
        </p:spPr>
      </p:pic>
    </p:spTree>
    <p:extLst>
      <p:ext uri="{BB962C8B-B14F-4D97-AF65-F5344CB8AC3E}">
        <p14:creationId xmlns:p14="http://schemas.microsoft.com/office/powerpoint/2010/main" val="475356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p:txBody>
          <a:bodyPr>
            <a:normAutofit/>
          </a:bodyPr>
          <a:lstStyle/>
          <a:p>
            <a:pPr algn="just">
              <a:lnSpc>
                <a:spcPct val="150000"/>
              </a:lnSpc>
            </a:pPr>
            <a:r>
              <a:rPr lang="tr-TR" sz="2800" b="1" dirty="0" err="1" smtClean="0">
                <a:solidFill>
                  <a:schemeClr val="tx1"/>
                </a:solidFill>
                <a:cs typeface="Times New Roman" pitchFamily="18" charset="0"/>
              </a:rPr>
              <a:t>Maruziyet</a:t>
            </a:r>
            <a:r>
              <a:rPr lang="tr-TR" sz="2800" b="1" dirty="0" smtClean="0">
                <a:solidFill>
                  <a:schemeClr val="tx1"/>
                </a:solidFill>
                <a:cs typeface="Times New Roman" pitchFamily="18" charset="0"/>
              </a:rPr>
              <a:t> Kontrol Metotları</a:t>
            </a:r>
          </a:p>
          <a:p>
            <a:pPr lvl="1" algn="just">
              <a:lnSpc>
                <a:spcPct val="150000"/>
              </a:lnSpc>
            </a:pPr>
            <a:r>
              <a:rPr lang="tr-TR" sz="2800" dirty="0" smtClean="0">
                <a:solidFill>
                  <a:schemeClr val="tx1"/>
                </a:solidFill>
                <a:cs typeface="Times New Roman" pitchFamily="18" charset="0"/>
              </a:rPr>
              <a:t>Kimyasal Çeker Ocak</a:t>
            </a:r>
          </a:p>
          <a:p>
            <a:pPr marL="457200" lvl="1" indent="0" algn="just">
              <a:lnSpc>
                <a:spcPct val="150000"/>
              </a:lnSpc>
              <a:buNone/>
            </a:pPr>
            <a:r>
              <a:rPr lang="tr-TR" sz="2800" dirty="0">
                <a:solidFill>
                  <a:schemeClr val="tx1"/>
                </a:solidFill>
                <a:cs typeface="Times New Roman" pitchFamily="18" charset="0"/>
              </a:rPr>
              <a:t>Kullanıcının tehlikeli veya zararlı dumanlara, buharlara veya tozlara maruz kalmasını sınırlandırmak için tasarlanmış yerel </a:t>
            </a:r>
            <a:r>
              <a:rPr lang="tr-TR" sz="2800" dirty="0" smtClean="0">
                <a:solidFill>
                  <a:schemeClr val="tx1"/>
                </a:solidFill>
                <a:cs typeface="Times New Roman" pitchFamily="18" charset="0"/>
              </a:rPr>
              <a:t>bir havalandırma cihazı</a:t>
            </a:r>
          </a:p>
          <a:p>
            <a:pPr marL="457200" lvl="1" indent="0">
              <a:buNone/>
            </a:pPr>
            <a:endParaRPr lang="tr-TR" sz="2800" dirty="0">
              <a:solidFill>
                <a:schemeClr val="tx1"/>
              </a:solidFill>
            </a:endParaRPr>
          </a:p>
          <a:p>
            <a:pPr marL="457200" lvl="1" indent="0">
              <a:buNone/>
            </a:pPr>
            <a:endParaRPr lang="tr-TR" sz="2800" dirty="0" smtClean="0">
              <a:solidFill>
                <a:schemeClr val="tx1"/>
              </a:solidFill>
            </a:endParaRPr>
          </a:p>
          <a:p>
            <a:pPr lvl="1"/>
            <a:endParaRPr lang="en-US" sz="2800" dirty="0">
              <a:solidFill>
                <a:schemeClr val="tx1"/>
              </a:solidFill>
            </a:endParaRPr>
          </a:p>
        </p:txBody>
      </p:sp>
    </p:spTree>
    <p:extLst>
      <p:ext uri="{BB962C8B-B14F-4D97-AF65-F5344CB8AC3E}">
        <p14:creationId xmlns:p14="http://schemas.microsoft.com/office/powerpoint/2010/main" val="303891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432" y="277620"/>
            <a:ext cx="10058400" cy="1450757"/>
          </a:xfrm>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983432" y="1916832"/>
            <a:ext cx="6798920" cy="3984866"/>
          </a:xfrm>
        </p:spPr>
        <p:txBody>
          <a:bodyPr>
            <a:noAutofit/>
          </a:bodyPr>
          <a:lstStyle/>
          <a:p>
            <a:pPr algn="just"/>
            <a:r>
              <a:rPr lang="tr-TR" sz="2400" b="1" dirty="0" smtClean="0">
                <a:solidFill>
                  <a:schemeClr val="tx1"/>
                </a:solidFill>
                <a:cs typeface="Times New Roman" pitchFamily="18" charset="0"/>
              </a:rPr>
              <a:t>Kimyasal Çeker Ocak</a:t>
            </a:r>
          </a:p>
          <a:p>
            <a:pPr lvl="1" algn="just"/>
            <a:r>
              <a:rPr lang="tr-TR" sz="2400" dirty="0" smtClean="0">
                <a:solidFill>
                  <a:schemeClr val="tx1"/>
                </a:solidFill>
                <a:cs typeface="Times New Roman" pitchFamily="18" charset="0"/>
              </a:rPr>
              <a:t>Cam</a:t>
            </a:r>
          </a:p>
          <a:p>
            <a:pPr lvl="2" algn="just"/>
            <a:r>
              <a:rPr lang="tr-TR" sz="2400" dirty="0" smtClean="0">
                <a:solidFill>
                  <a:schemeClr val="tx1"/>
                </a:solidFill>
                <a:cs typeface="Times New Roman" pitchFamily="18" charset="0"/>
              </a:rPr>
              <a:t>Ayarlanabilir olması : Düşük konumda dursa bile iş yaparken kolların serbest bir şekilde hareket etmesine izin verir.</a:t>
            </a:r>
          </a:p>
          <a:p>
            <a:pPr lvl="2" algn="just"/>
            <a:r>
              <a:rPr lang="tr-TR" sz="2400" dirty="0" smtClean="0">
                <a:solidFill>
                  <a:schemeClr val="tx1"/>
                </a:solidFill>
                <a:cs typeface="Times New Roman" pitchFamily="18" charset="0"/>
              </a:rPr>
              <a:t>Güvenli cam: Sıvı sıçramalarına ve küçük darbelere karşı korur.</a:t>
            </a:r>
          </a:p>
          <a:p>
            <a:pPr marL="914400" lvl="2" indent="0" algn="just">
              <a:buNone/>
            </a:pPr>
            <a:endParaRPr lang="tr-TR" sz="2400" dirty="0" smtClean="0">
              <a:solidFill>
                <a:schemeClr val="tx1"/>
              </a:solidFill>
              <a:cs typeface="Times New Roman" pitchFamily="18" charset="0"/>
            </a:endParaRPr>
          </a:p>
          <a:p>
            <a:pPr marL="717550" lvl="2" algn="just"/>
            <a:r>
              <a:rPr lang="tr-TR" sz="2400" dirty="0">
                <a:solidFill>
                  <a:schemeClr val="tx1"/>
                </a:solidFill>
                <a:cs typeface="Times New Roman" pitchFamily="18" charset="0"/>
              </a:rPr>
              <a:t>Hava Folyosu</a:t>
            </a:r>
          </a:p>
          <a:p>
            <a:pPr marL="1174750" lvl="3" algn="just"/>
            <a:r>
              <a:rPr lang="tr-TR" sz="2400" dirty="0">
                <a:solidFill>
                  <a:schemeClr val="tx1"/>
                </a:solidFill>
                <a:cs typeface="Times New Roman" pitchFamily="18" charset="0"/>
              </a:rPr>
              <a:t>Engellemeyin, davlumbazın dibi boyunca hava akışı sağlar.</a:t>
            </a:r>
          </a:p>
          <a:p>
            <a:pPr marL="1174750" lvl="3" algn="just"/>
            <a:endParaRPr lang="tr-TR" sz="2400" dirty="0">
              <a:solidFill>
                <a:schemeClr val="tx1"/>
              </a:solidFill>
              <a:cs typeface="Times New Roman"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0"/>
            <a:ext cx="3528392" cy="6181040"/>
          </a:xfrm>
          <a:prstGeom prst="rect">
            <a:avLst/>
          </a:prstGeom>
        </p:spPr>
      </p:pic>
    </p:spTree>
    <p:extLst>
      <p:ext uri="{BB962C8B-B14F-4D97-AF65-F5344CB8AC3E}">
        <p14:creationId xmlns:p14="http://schemas.microsoft.com/office/powerpoint/2010/main" val="2038394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1271464" y="1958734"/>
            <a:ext cx="8171255" cy="4899266"/>
          </a:xfrm>
        </p:spPr>
        <p:txBody>
          <a:bodyPr>
            <a:normAutofit/>
          </a:bodyPr>
          <a:lstStyle/>
          <a:p>
            <a:pPr algn="just"/>
            <a:r>
              <a:rPr lang="tr-TR" sz="2800" b="1" dirty="0" smtClean="0">
                <a:solidFill>
                  <a:schemeClr val="tx1"/>
                </a:solidFill>
              </a:rPr>
              <a:t>Kimyasal Çeker Ocak</a:t>
            </a:r>
          </a:p>
          <a:p>
            <a:pPr marL="0" indent="0" algn="just">
              <a:buNone/>
              <a:tabLst>
                <a:tab pos="450850" algn="l"/>
              </a:tabLst>
            </a:pPr>
            <a:r>
              <a:rPr lang="tr-TR" sz="2800" dirty="0" smtClean="0">
                <a:solidFill>
                  <a:schemeClr val="tx1"/>
                </a:solidFill>
              </a:rPr>
              <a:t>	-Cam Yüksekliği</a:t>
            </a:r>
          </a:p>
          <a:p>
            <a:pPr marL="0" indent="0" algn="just">
              <a:buNone/>
            </a:pPr>
            <a:r>
              <a:rPr lang="tr-TR" sz="2800" dirty="0" smtClean="0">
                <a:solidFill>
                  <a:schemeClr val="tx1"/>
                </a:solidFill>
              </a:rPr>
              <a:t>	-Güvenli seviyede tutun</a:t>
            </a:r>
          </a:p>
          <a:p>
            <a:pPr marL="0" indent="0" algn="just">
              <a:buNone/>
            </a:pPr>
            <a:r>
              <a:rPr lang="tr-TR" sz="2800" dirty="0" smtClean="0">
                <a:solidFill>
                  <a:schemeClr val="tx1"/>
                </a:solidFill>
              </a:rPr>
              <a:t>	-Egzoz verimi</a:t>
            </a:r>
          </a:p>
          <a:p>
            <a:pPr marL="0" indent="0" algn="just">
              <a:buNone/>
            </a:pPr>
            <a:r>
              <a:rPr lang="tr-TR" sz="2800" dirty="0" smtClean="0">
                <a:solidFill>
                  <a:schemeClr val="tx1"/>
                </a:solidFill>
              </a:rPr>
              <a:t>	-Enerji tasarrufu</a:t>
            </a:r>
          </a:p>
          <a:p>
            <a:pPr marL="0" indent="0" algn="just">
              <a:buNone/>
            </a:pPr>
            <a:endParaRPr lang="tr-TR" sz="2800" dirty="0">
              <a:solidFill>
                <a:schemeClr val="tx1"/>
              </a:solidFill>
            </a:endParaRPr>
          </a:p>
          <a:p>
            <a:pPr marL="0" indent="0" algn="just">
              <a:buNone/>
            </a:pPr>
            <a:endParaRPr lang="tr-TR" sz="2800" dirty="0" smtClean="0">
              <a:solidFill>
                <a:schemeClr val="tx1"/>
              </a:solidFill>
            </a:endParaRPr>
          </a:p>
          <a:p>
            <a:pPr marL="0" indent="0" algn="just">
              <a:buNone/>
            </a:pPr>
            <a:endParaRPr lang="tr-TR" sz="2800" dirty="0" smtClean="0">
              <a:solidFill>
                <a:schemeClr val="tx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0" y="4149080"/>
            <a:ext cx="2233210" cy="201154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377204"/>
            <a:ext cx="3172484" cy="3987901"/>
          </a:xfrm>
          <a:prstGeom prst="rect">
            <a:avLst/>
          </a:prstGeom>
        </p:spPr>
      </p:pic>
    </p:spTree>
    <p:extLst>
      <p:ext uri="{BB962C8B-B14F-4D97-AF65-F5344CB8AC3E}">
        <p14:creationId xmlns:p14="http://schemas.microsoft.com/office/powerpoint/2010/main" val="3785617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3392" y="980728"/>
            <a:ext cx="5328000" cy="648000"/>
          </a:xfrm>
        </p:spPr>
        <p:txBody>
          <a:bodyPr>
            <a:normAutofit fontScale="90000"/>
          </a:bodyPr>
          <a:lstStyle/>
          <a:p>
            <a:r>
              <a:rPr lang="tr-TR" b="1" dirty="0" err="1" smtClean="0">
                <a:solidFill>
                  <a:srgbClr val="FF0000"/>
                </a:solidFill>
              </a:rPr>
              <a:t>Maruziyetin</a:t>
            </a:r>
            <a:r>
              <a:rPr lang="tr-TR" b="1" dirty="0" smtClean="0">
                <a:solidFill>
                  <a:srgbClr val="FF0000"/>
                </a:solidFill>
              </a:rPr>
              <a:t> Önlemesi</a:t>
            </a:r>
            <a:endParaRPr lang="en-US" b="1" dirty="0">
              <a:solidFill>
                <a:srgbClr val="FF0000"/>
              </a:solidFill>
            </a:endParaRPr>
          </a:p>
        </p:txBody>
      </p:sp>
      <p:sp>
        <p:nvSpPr>
          <p:cNvPr id="3" name="İçerik Yer Tutucusu 2"/>
          <p:cNvSpPr>
            <a:spLocks noGrp="1"/>
          </p:cNvSpPr>
          <p:nvPr>
            <p:ph idx="1"/>
          </p:nvPr>
        </p:nvSpPr>
        <p:spPr>
          <a:xfrm>
            <a:off x="335360" y="1911877"/>
            <a:ext cx="6408712" cy="4312909"/>
          </a:xfrm>
        </p:spPr>
        <p:txBody>
          <a:bodyPr>
            <a:normAutofit fontScale="92500" lnSpcReduction="10000"/>
          </a:bodyPr>
          <a:lstStyle/>
          <a:p>
            <a:pPr>
              <a:lnSpc>
                <a:spcPct val="150000"/>
              </a:lnSpc>
            </a:pPr>
            <a:r>
              <a:rPr lang="tr-TR" sz="2800" b="1" dirty="0" err="1" smtClean="0">
                <a:solidFill>
                  <a:schemeClr val="tx1"/>
                </a:solidFill>
                <a:cs typeface="Times New Roman" pitchFamily="18" charset="0"/>
              </a:rPr>
              <a:t>Maruziyet</a:t>
            </a:r>
            <a:r>
              <a:rPr lang="tr-TR" sz="2800" b="1" dirty="0" smtClean="0">
                <a:solidFill>
                  <a:schemeClr val="tx1"/>
                </a:solidFill>
                <a:cs typeface="Times New Roman" pitchFamily="18" charset="0"/>
              </a:rPr>
              <a:t> kontrol metodu</a:t>
            </a:r>
          </a:p>
          <a:p>
            <a:pPr lvl="1">
              <a:lnSpc>
                <a:spcPct val="150000"/>
              </a:lnSpc>
            </a:pPr>
            <a:r>
              <a:rPr lang="tr-TR" sz="2800" dirty="0" smtClean="0">
                <a:solidFill>
                  <a:schemeClr val="tx1"/>
                </a:solidFill>
                <a:cs typeface="Times New Roman" pitchFamily="18" charset="0"/>
              </a:rPr>
              <a:t>Eldiven kutusu</a:t>
            </a:r>
          </a:p>
          <a:p>
            <a:pPr marL="457200" lvl="1" indent="0" algn="just">
              <a:lnSpc>
                <a:spcPct val="150000"/>
              </a:lnSpc>
              <a:buNone/>
            </a:pPr>
            <a:r>
              <a:rPr lang="tr-TR" sz="2800" dirty="0" smtClean="0">
                <a:solidFill>
                  <a:schemeClr val="tx1"/>
                </a:solidFill>
                <a:cs typeface="Times New Roman" pitchFamily="18" charset="0"/>
              </a:rPr>
              <a:t>Tehlikeli maddelere maruz kalmamak için laboratuarda bir eldiven kutusu da kullanılabilir. Kimyasallar muhafazalı kutu içinde tutulur ve yalnızca bu resimde görülen eldivenler kullanılır.</a:t>
            </a:r>
            <a:endParaRPr lang="tr-TR" sz="2800" dirty="0">
              <a:solidFill>
                <a:schemeClr val="tx1"/>
              </a:solidFill>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9075" y="2145382"/>
            <a:ext cx="4913589" cy="4163938"/>
          </a:xfrm>
          <a:prstGeom prst="rect">
            <a:avLst/>
          </a:prstGeom>
        </p:spPr>
      </p:pic>
    </p:spTree>
    <p:extLst>
      <p:ext uri="{BB962C8B-B14F-4D97-AF65-F5344CB8AC3E}">
        <p14:creationId xmlns:p14="http://schemas.microsoft.com/office/powerpoint/2010/main" val="2530794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7D87707-FB68-48A5-8E1B-7E94F0514A0C}"/>
              </a:ext>
            </a:extLst>
          </p:cNvPr>
          <p:cNvSpPr/>
          <p:nvPr/>
        </p:nvSpPr>
        <p:spPr>
          <a:xfrm>
            <a:off x="335360" y="0"/>
            <a:ext cx="11665296" cy="6124754"/>
          </a:xfrm>
          <a:prstGeom prst="rect">
            <a:avLst/>
          </a:prstGeom>
        </p:spPr>
        <p:txBody>
          <a:bodyPr wrap="square">
            <a:spAutoFit/>
          </a:bodyPr>
          <a:lstStyle/>
          <a:p>
            <a:pPr algn="just"/>
            <a:r>
              <a:rPr lang="tr-TR" sz="2800" b="1" dirty="0">
                <a:solidFill>
                  <a:srgbClr val="FF0000"/>
                </a:solidFill>
              </a:rPr>
              <a:t>Kimyasal Maddelerin Taşınması</a:t>
            </a:r>
          </a:p>
          <a:p>
            <a:pPr algn="just"/>
            <a:endParaRPr lang="tr-TR" sz="2800" b="1" dirty="0">
              <a:solidFill>
                <a:srgbClr val="FF0000"/>
              </a:solidFill>
            </a:endParaRPr>
          </a:p>
          <a:p>
            <a:pPr algn="just">
              <a:lnSpc>
                <a:spcPct val="150000"/>
              </a:lnSpc>
            </a:pPr>
            <a:r>
              <a:rPr lang="tr-TR" sz="2800" dirty="0"/>
              <a:t>Kimyasal maddelerin depolanması kadar taşınması sırasında da gerekli güvenlik önlemlerini </a:t>
            </a:r>
            <a:r>
              <a:rPr lang="tr-TR" sz="2800" dirty="0" smtClean="0"/>
              <a:t>almak gerekir</a:t>
            </a:r>
            <a:r>
              <a:rPr lang="tr-TR" sz="2800" dirty="0"/>
              <a:t>. Taşıma sırasında dikkat edilecek hususlar aşağıda sıralanmıştır ;</a:t>
            </a:r>
          </a:p>
          <a:p>
            <a:pPr algn="just">
              <a:lnSpc>
                <a:spcPct val="150000"/>
              </a:lnSpc>
              <a:buFont typeface="Wingdings" pitchFamily="2" charset="2"/>
              <a:buChar char="v"/>
            </a:pPr>
            <a:r>
              <a:rPr lang="tr-TR" sz="2800" dirty="0" smtClean="0"/>
              <a:t>Taşıma </a:t>
            </a:r>
            <a:r>
              <a:rPr lang="tr-TR" sz="2800" dirty="0"/>
              <a:t>tek kişi ile </a:t>
            </a:r>
            <a:r>
              <a:rPr lang="tr-TR" sz="2800" dirty="0" smtClean="0"/>
              <a:t>yapılmamalıdır,</a:t>
            </a:r>
          </a:p>
          <a:p>
            <a:pPr algn="just">
              <a:lnSpc>
                <a:spcPct val="150000"/>
              </a:lnSpc>
              <a:buFont typeface="Wingdings" pitchFamily="2" charset="2"/>
              <a:buChar char="v"/>
            </a:pPr>
            <a:r>
              <a:rPr lang="tr-TR" sz="2800" dirty="0" smtClean="0"/>
              <a:t>Taşıma </a:t>
            </a:r>
            <a:r>
              <a:rPr lang="tr-TR" sz="2800" dirty="0"/>
              <a:t>yalnızca mesai saatlerinde </a:t>
            </a:r>
            <a:r>
              <a:rPr lang="tr-TR" sz="2800" dirty="0" smtClean="0"/>
              <a:t>yapılmalıdır,</a:t>
            </a:r>
          </a:p>
          <a:p>
            <a:pPr algn="just">
              <a:lnSpc>
                <a:spcPct val="150000"/>
              </a:lnSpc>
              <a:buFont typeface="Wingdings" pitchFamily="2" charset="2"/>
              <a:buChar char="v"/>
            </a:pPr>
            <a:r>
              <a:rPr lang="tr-TR" sz="2800" dirty="0" smtClean="0"/>
              <a:t>Taşıma </a:t>
            </a:r>
            <a:r>
              <a:rPr lang="tr-TR" sz="2800" dirty="0"/>
              <a:t>sırasında (özellikle asansörde) tehlikeli maddelerin ağzı açık </a:t>
            </a:r>
            <a:r>
              <a:rPr lang="tr-TR" sz="2800" dirty="0" smtClean="0"/>
              <a:t>bırakılmamalıdır</a:t>
            </a:r>
          </a:p>
          <a:p>
            <a:pPr algn="just">
              <a:lnSpc>
                <a:spcPct val="150000"/>
              </a:lnSpc>
              <a:buFont typeface="Wingdings" pitchFamily="2" charset="2"/>
              <a:buChar char="v"/>
            </a:pPr>
            <a:r>
              <a:rPr lang="tr-TR" sz="2800" dirty="0" smtClean="0"/>
              <a:t>Tehlikeli </a:t>
            </a:r>
            <a:r>
              <a:rPr lang="tr-TR" sz="2800" dirty="0"/>
              <a:t>madde ve malzemeler koridorlarda bırakılmamalıdır,</a:t>
            </a:r>
          </a:p>
        </p:txBody>
      </p:sp>
    </p:spTree>
    <p:extLst>
      <p:ext uri="{BB962C8B-B14F-4D97-AF65-F5344CB8AC3E}">
        <p14:creationId xmlns:p14="http://schemas.microsoft.com/office/powerpoint/2010/main" val="819262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Zarar Sınıflandırması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95400" y="1916833"/>
            <a:ext cx="10460280" cy="4104456"/>
          </a:xfrm>
        </p:spPr>
        <p:txBody>
          <a:bodyPr>
            <a:noAutofit/>
          </a:bodyPr>
          <a:lstStyle/>
          <a:p>
            <a:pPr algn="just">
              <a:buNone/>
            </a:pPr>
            <a:r>
              <a:rPr lang="tr-TR" sz="2400" b="1" dirty="0">
                <a:solidFill>
                  <a:schemeClr val="tx1"/>
                </a:solidFill>
                <a:latin typeface="Times New Roman" pitchFamily="18" charset="0"/>
                <a:cs typeface="Times New Roman" pitchFamily="18" charset="0"/>
              </a:rPr>
              <a:t>Fiziksel Zararlar</a:t>
            </a:r>
          </a:p>
          <a:p>
            <a:pPr algn="just"/>
            <a:r>
              <a:rPr lang="tr-TR" sz="2400" b="1" i="1" dirty="0">
                <a:solidFill>
                  <a:srgbClr val="FF0000"/>
                </a:solidFill>
                <a:latin typeface="Times New Roman" pitchFamily="18" charset="0"/>
                <a:cs typeface="Times New Roman" pitchFamily="18" charset="0"/>
              </a:rPr>
              <a:t>Bir gaz şu şekilde tanımlanır; </a:t>
            </a:r>
            <a:r>
              <a:rPr lang="tr-TR" sz="2400" dirty="0" smtClean="0">
                <a:solidFill>
                  <a:schemeClr val="tx1"/>
                </a:solidFill>
                <a:latin typeface="Times New Roman" pitchFamily="18" charset="0"/>
                <a:cs typeface="Times New Roman" pitchFamily="18" charset="0"/>
              </a:rPr>
              <a:t>50ºC/227 F </a:t>
            </a:r>
            <a:r>
              <a:rPr lang="tr-TR" sz="2400" dirty="0">
                <a:solidFill>
                  <a:schemeClr val="tx1"/>
                </a:solidFill>
                <a:latin typeface="Times New Roman" pitchFamily="18" charset="0"/>
                <a:cs typeface="Times New Roman" pitchFamily="18" charset="0"/>
              </a:rPr>
              <a:t>sıcaklıktaki buhar basıncı &gt; 330 </a:t>
            </a:r>
            <a:r>
              <a:rPr lang="tr-TR" sz="2400" dirty="0" err="1">
                <a:solidFill>
                  <a:schemeClr val="tx1"/>
                </a:solidFill>
                <a:latin typeface="Times New Roman" pitchFamily="18" charset="0"/>
                <a:cs typeface="Times New Roman" pitchFamily="18" charset="0"/>
              </a:rPr>
              <a:t>kPa</a:t>
            </a:r>
            <a:r>
              <a:rPr lang="tr-TR" sz="2400" dirty="0">
                <a:solidFill>
                  <a:schemeClr val="tx1"/>
                </a:solidFill>
                <a:latin typeface="Times New Roman" pitchFamily="18" charset="0"/>
                <a:cs typeface="Times New Roman" pitchFamily="18" charset="0"/>
              </a:rPr>
              <a:t> olan ya da </a:t>
            </a:r>
            <a:r>
              <a:rPr lang="tr-TR" sz="2400" dirty="0" smtClean="0">
                <a:solidFill>
                  <a:schemeClr val="tx1"/>
                </a:solidFill>
                <a:latin typeface="Times New Roman" pitchFamily="18" charset="0"/>
                <a:cs typeface="Times New Roman" pitchFamily="18" charset="0"/>
              </a:rPr>
              <a:t>20ºC/68 F </a:t>
            </a:r>
            <a:r>
              <a:rPr lang="tr-TR" sz="2400" dirty="0">
                <a:solidFill>
                  <a:schemeClr val="tx1"/>
                </a:solidFill>
                <a:latin typeface="Times New Roman" pitchFamily="18" charset="0"/>
                <a:cs typeface="Times New Roman" pitchFamily="18" charset="0"/>
              </a:rPr>
              <a:t>da tamamen gaz halde olan ve </a:t>
            </a:r>
            <a:r>
              <a:rPr lang="tr-TR" sz="2400" dirty="0" smtClean="0">
                <a:solidFill>
                  <a:schemeClr val="tx1"/>
                </a:solidFill>
                <a:latin typeface="Times New Roman" pitchFamily="18" charset="0"/>
                <a:cs typeface="Times New Roman" pitchFamily="18" charset="0"/>
              </a:rPr>
              <a:t>standart </a:t>
            </a:r>
            <a:r>
              <a:rPr lang="tr-TR" sz="2400" dirty="0">
                <a:solidFill>
                  <a:schemeClr val="tx1"/>
                </a:solidFill>
                <a:latin typeface="Times New Roman" pitchFamily="18" charset="0"/>
                <a:cs typeface="Times New Roman" pitchFamily="18" charset="0"/>
              </a:rPr>
              <a:t>basıncı 101.3 </a:t>
            </a:r>
            <a:r>
              <a:rPr lang="tr-TR" sz="2400" dirty="0" err="1">
                <a:solidFill>
                  <a:schemeClr val="tx1"/>
                </a:solidFill>
                <a:latin typeface="Times New Roman" pitchFamily="18" charset="0"/>
                <a:cs typeface="Times New Roman" pitchFamily="18" charset="0"/>
              </a:rPr>
              <a:t>kPa</a:t>
            </a:r>
            <a:r>
              <a:rPr lang="tr-TR" sz="2400" dirty="0">
                <a:solidFill>
                  <a:schemeClr val="tx1"/>
                </a:solidFill>
                <a:latin typeface="Times New Roman" pitchFamily="18" charset="0"/>
                <a:cs typeface="Times New Roman" pitchFamily="18" charset="0"/>
              </a:rPr>
              <a:t> olan madde veya karışım. </a:t>
            </a:r>
          </a:p>
          <a:p>
            <a:pPr algn="just"/>
            <a:r>
              <a:rPr lang="tr-TR" sz="2400" b="1" i="1" dirty="0">
                <a:solidFill>
                  <a:srgbClr val="FF0000"/>
                </a:solidFill>
                <a:latin typeface="Times New Roman" pitchFamily="18" charset="0"/>
                <a:cs typeface="Times New Roman" pitchFamily="18" charset="0"/>
              </a:rPr>
              <a:t>Bir sıvı; </a:t>
            </a:r>
            <a:r>
              <a:rPr lang="tr-TR" sz="2400" dirty="0">
                <a:solidFill>
                  <a:schemeClr val="tx1"/>
                </a:solidFill>
                <a:latin typeface="Times New Roman" pitchFamily="18" charset="0"/>
                <a:cs typeface="Times New Roman" pitchFamily="18" charset="0"/>
              </a:rPr>
              <a:t>gaz halde olmayan ve erime başlangıç noktası </a:t>
            </a:r>
            <a:r>
              <a:rPr lang="tr-TR" sz="2400" dirty="0" smtClean="0">
                <a:solidFill>
                  <a:schemeClr val="tx1"/>
                </a:solidFill>
                <a:latin typeface="Times New Roman" pitchFamily="18" charset="0"/>
                <a:cs typeface="Times New Roman" pitchFamily="18" charset="0"/>
              </a:rPr>
              <a:t>standart </a:t>
            </a:r>
            <a:r>
              <a:rPr lang="tr-TR" sz="2400" dirty="0">
                <a:solidFill>
                  <a:schemeClr val="tx1"/>
                </a:solidFill>
                <a:latin typeface="Times New Roman" pitchFamily="18" charset="0"/>
                <a:cs typeface="Times New Roman" pitchFamily="18" charset="0"/>
              </a:rPr>
              <a:t>basınç olan 101.3 </a:t>
            </a:r>
            <a:r>
              <a:rPr lang="tr-TR" sz="2400" dirty="0" err="1">
                <a:solidFill>
                  <a:schemeClr val="tx1"/>
                </a:solidFill>
                <a:latin typeface="Times New Roman" pitchFamily="18" charset="0"/>
                <a:cs typeface="Times New Roman" pitchFamily="18" charset="0"/>
              </a:rPr>
              <a:t>kPa</a:t>
            </a:r>
            <a:r>
              <a:rPr lang="tr-TR" sz="2400" dirty="0">
                <a:solidFill>
                  <a:schemeClr val="tx1"/>
                </a:solidFill>
                <a:latin typeface="Times New Roman" pitchFamily="18" charset="0"/>
                <a:cs typeface="Times New Roman" pitchFamily="18" charset="0"/>
              </a:rPr>
              <a:t>’ da 20ºC/68F olan madde veya karışım. </a:t>
            </a:r>
          </a:p>
          <a:p>
            <a:pPr algn="just"/>
            <a:r>
              <a:rPr lang="tr-TR" sz="2400" b="1" i="1" dirty="0">
                <a:solidFill>
                  <a:srgbClr val="FF0000"/>
                </a:solidFill>
                <a:latin typeface="Times New Roman" pitchFamily="18" charset="0"/>
                <a:cs typeface="Times New Roman" pitchFamily="18" charset="0"/>
              </a:rPr>
              <a:t>Bir katı; </a:t>
            </a:r>
            <a:r>
              <a:rPr lang="tr-TR" sz="2400" dirty="0">
                <a:solidFill>
                  <a:schemeClr val="tx1"/>
                </a:solidFill>
                <a:latin typeface="Times New Roman" pitchFamily="18" charset="0"/>
                <a:cs typeface="Times New Roman" pitchFamily="18" charset="0"/>
              </a:rPr>
              <a:t>sıvı veya gaz tanımlarına uymayan madde olarak tanımlanır.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ED5C9B-C260-44B6-829D-CA9609BDA070}"/>
              </a:ext>
            </a:extLst>
          </p:cNvPr>
          <p:cNvSpPr/>
          <p:nvPr/>
        </p:nvSpPr>
        <p:spPr>
          <a:xfrm>
            <a:off x="479376" y="548680"/>
            <a:ext cx="11233248" cy="5693866"/>
          </a:xfrm>
          <a:prstGeom prst="rect">
            <a:avLst/>
          </a:prstGeom>
        </p:spPr>
        <p:txBody>
          <a:bodyPr wrap="square">
            <a:spAutoFit/>
          </a:bodyPr>
          <a:lstStyle/>
          <a:p>
            <a:pPr algn="just"/>
            <a:r>
              <a:rPr lang="tr-TR" sz="2800" b="1" dirty="0">
                <a:solidFill>
                  <a:srgbClr val="FF0000"/>
                </a:solidFill>
              </a:rPr>
              <a:t>Kimyasal Maddelerin Taşınması</a:t>
            </a:r>
          </a:p>
          <a:p>
            <a:pPr algn="just"/>
            <a:endParaRPr lang="tr-TR" sz="2400" b="1" dirty="0">
              <a:solidFill>
                <a:srgbClr val="FF0000"/>
              </a:solidFill>
            </a:endParaRPr>
          </a:p>
          <a:p>
            <a:pPr algn="just">
              <a:buFont typeface="Wingdings" pitchFamily="2" charset="2"/>
              <a:buChar char="v"/>
            </a:pPr>
            <a:r>
              <a:rPr lang="tr-TR" sz="2400" dirty="0" smtClean="0"/>
              <a:t>Taşıma </a:t>
            </a:r>
            <a:r>
              <a:rPr lang="tr-TR" sz="2400" dirty="0"/>
              <a:t>bina içinde ise bu amaç için tasarlanmış bir el arabası kullanılmalıdır,</a:t>
            </a:r>
          </a:p>
          <a:p>
            <a:pPr algn="just">
              <a:buFont typeface="Wingdings" pitchFamily="2" charset="2"/>
              <a:buChar char="v"/>
            </a:pPr>
            <a:r>
              <a:rPr lang="tr-TR" sz="2400" dirty="0" smtClean="0"/>
              <a:t>Taşıma </a:t>
            </a:r>
            <a:r>
              <a:rPr lang="tr-TR" sz="2400" dirty="0"/>
              <a:t>sırasında sıçrama ve kırılma olasılığı göz önünde bulundurularak uygun </a:t>
            </a:r>
            <a:r>
              <a:rPr lang="tr-TR" sz="2400" dirty="0" err="1"/>
              <a:t>KKD’ler</a:t>
            </a:r>
            <a:r>
              <a:rPr lang="tr-TR" sz="2400" dirty="0"/>
              <a:t> kullanılmalıdır,</a:t>
            </a:r>
          </a:p>
          <a:p>
            <a:pPr algn="just">
              <a:buFont typeface="Wingdings" pitchFamily="2" charset="2"/>
              <a:buChar char="v"/>
            </a:pPr>
            <a:r>
              <a:rPr lang="tr-TR" sz="2400" dirty="0" smtClean="0"/>
              <a:t>Kimyasal </a:t>
            </a:r>
            <a:r>
              <a:rPr lang="tr-TR" sz="2400" dirty="0"/>
              <a:t>madde dökülme kitleri olası kazalara karşı hazır bulundurulmalıdır,</a:t>
            </a:r>
          </a:p>
          <a:p>
            <a:pPr algn="just">
              <a:buFont typeface="Wingdings" pitchFamily="2" charset="2"/>
              <a:buChar char="v"/>
            </a:pPr>
            <a:r>
              <a:rPr lang="tr-TR" sz="2400" dirty="0" smtClean="0"/>
              <a:t>Kokulu </a:t>
            </a:r>
            <a:r>
              <a:rPr lang="tr-TR" sz="2400" dirty="0"/>
              <a:t>kimyasal maddelerin (</a:t>
            </a:r>
            <a:r>
              <a:rPr lang="tr-TR" sz="2400" dirty="0" err="1"/>
              <a:t>merkaptanlar</a:t>
            </a:r>
            <a:r>
              <a:rPr lang="tr-TR" sz="2400" dirty="0"/>
              <a:t> vb.) taşınması sırasında özel paketleme önlemleri alınmalıdır. Bu tür malzemeler, koridorlara ve asansörlere yayılmış kokularını önlemek için ikincil kaplar içinde ve ağızları mühürlenmiş olarak taşınmalıdır. Kimyasal maddenin dış kabı kirlenmiş ise temizlendikten sonra taşınmalıdır,</a:t>
            </a:r>
          </a:p>
          <a:p>
            <a:pPr algn="just">
              <a:buFont typeface="Wingdings" pitchFamily="2" charset="2"/>
              <a:buChar char="v"/>
            </a:pPr>
            <a:r>
              <a:rPr lang="tr-TR" sz="2400" dirty="0" smtClean="0">
                <a:latin typeface="Calibri" panose="020F0502020204030204" pitchFamily="34" charset="0"/>
              </a:rPr>
              <a:t>Aşırı </a:t>
            </a:r>
            <a:r>
              <a:rPr lang="tr-TR" sz="2400" dirty="0" err="1">
                <a:latin typeface="Calibri" panose="020F0502020204030204" pitchFamily="34" charset="0"/>
              </a:rPr>
              <a:t>toksik</a:t>
            </a:r>
            <a:r>
              <a:rPr lang="tr-TR" sz="2400" dirty="0">
                <a:latin typeface="Calibri" panose="020F0502020204030204" pitchFamily="34" charset="0"/>
              </a:rPr>
              <a:t> kimyasal maddeler için özel paketleme yapılarak taşınması sırasındaki güvenlik sağlanmalıdır. Kabın dışında kimyasal madde kalıntı bulunmadığı kontrol edilerek kimyasal maddenin muhafaza edilmesine veya atık olarak değerlendirilmesine karar verilmelidir,</a:t>
            </a:r>
          </a:p>
          <a:p>
            <a:pPr algn="just"/>
            <a:endParaRPr lang="tr-TR" sz="2400" dirty="0"/>
          </a:p>
        </p:txBody>
      </p:sp>
    </p:spTree>
    <p:extLst>
      <p:ext uri="{BB962C8B-B14F-4D97-AF65-F5344CB8AC3E}">
        <p14:creationId xmlns:p14="http://schemas.microsoft.com/office/powerpoint/2010/main" val="2837487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DB939B1-BF6A-43AA-8335-C45FBB9D91AF}"/>
              </a:ext>
            </a:extLst>
          </p:cNvPr>
          <p:cNvSpPr/>
          <p:nvPr/>
        </p:nvSpPr>
        <p:spPr>
          <a:xfrm>
            <a:off x="191344" y="260648"/>
            <a:ext cx="11809312" cy="6370975"/>
          </a:xfrm>
          <a:prstGeom prst="rect">
            <a:avLst/>
          </a:prstGeom>
        </p:spPr>
        <p:txBody>
          <a:bodyPr wrap="square">
            <a:spAutoFit/>
          </a:bodyPr>
          <a:lstStyle/>
          <a:p>
            <a:pPr algn="just"/>
            <a:r>
              <a:rPr lang="tr-TR" sz="2400" b="1" dirty="0">
                <a:solidFill>
                  <a:srgbClr val="FF0000"/>
                </a:solidFill>
              </a:rPr>
              <a:t>Kimyasal Maddelerin Taşınması</a:t>
            </a:r>
          </a:p>
          <a:p>
            <a:pPr algn="just"/>
            <a:endParaRPr lang="tr-TR" sz="2400" dirty="0">
              <a:latin typeface="Calibri" panose="020F0502020204030204" pitchFamily="34" charset="0"/>
            </a:endParaRPr>
          </a:p>
          <a:p>
            <a:pPr algn="just">
              <a:lnSpc>
                <a:spcPct val="150000"/>
              </a:lnSpc>
              <a:buFont typeface="Wingdings" pitchFamily="2" charset="2"/>
              <a:buChar char="v"/>
            </a:pPr>
            <a:r>
              <a:rPr lang="tr-TR" sz="2400" dirty="0" smtClean="0">
                <a:latin typeface="Calibri" panose="020F0502020204030204" pitchFamily="34" charset="0"/>
              </a:rPr>
              <a:t>Gaz </a:t>
            </a:r>
            <a:r>
              <a:rPr lang="tr-TR" sz="2400" dirty="0">
                <a:latin typeface="Calibri" panose="020F0502020204030204" pitchFamily="34" charset="0"/>
              </a:rPr>
              <a:t>silindirleri üzerlerinde regülatör varken kesinlikle hareket ettirilmemeli, vana kapağının güvenli bir şekilde üzerinde olduğuna emin olunmalıdır. Taşıma sırasında bir el arabası veya bu amaç için tasarlanmış bir araç kullanılmalı, silindirin düşmesini önlemek üzere zincir vb. ile sabitlenmelidir. Gaz silindirleri zeminde yuvarlanarak taşınmalı, yere düşürülmemelidir. Güvenli olmayan bir silindir, laboratuvarda bırakılmamalı, tehlikeli veya patlayıcı gaz içeren </a:t>
            </a:r>
            <a:r>
              <a:rPr lang="tr-TR" sz="2400" dirty="0" smtClean="0">
                <a:latin typeface="Calibri" panose="020F0502020204030204" pitchFamily="34" charset="0"/>
              </a:rPr>
              <a:t>silindirler havalandırmalı </a:t>
            </a:r>
            <a:r>
              <a:rPr lang="tr-TR" sz="2400" dirty="0">
                <a:latin typeface="Calibri" panose="020F0502020204030204" pitchFamily="34" charset="0"/>
              </a:rPr>
              <a:t>depolama dolaplarında veya havalandırmalı alanlarda bulundurulmalıdır. </a:t>
            </a:r>
            <a:endParaRPr lang="tr-TR" sz="2400" dirty="0" smtClean="0">
              <a:latin typeface="Calibri" panose="020F0502020204030204" pitchFamily="34" charset="0"/>
            </a:endParaRPr>
          </a:p>
          <a:p>
            <a:pPr algn="just">
              <a:lnSpc>
                <a:spcPct val="150000"/>
              </a:lnSpc>
              <a:buFont typeface="Wingdings" pitchFamily="2" charset="2"/>
              <a:buChar char="v"/>
            </a:pPr>
            <a:r>
              <a:rPr lang="tr-TR" sz="2400" dirty="0" smtClean="0">
                <a:latin typeface="Calibri" panose="020F0502020204030204" pitchFamily="34" charset="0"/>
              </a:rPr>
              <a:t>Gaz </a:t>
            </a:r>
            <a:r>
              <a:rPr lang="tr-TR" sz="2400" dirty="0">
                <a:latin typeface="Calibri" panose="020F0502020204030204" pitchFamily="34" charset="0"/>
              </a:rPr>
              <a:t>silindirin içindeki malzeme aşırı </a:t>
            </a:r>
            <a:r>
              <a:rPr lang="tr-TR" sz="2400" dirty="0" err="1">
                <a:latin typeface="Calibri" panose="020F0502020204030204" pitchFamily="34" charset="0"/>
              </a:rPr>
              <a:t>toksik</a:t>
            </a:r>
            <a:r>
              <a:rPr lang="tr-TR" sz="2400" dirty="0">
                <a:latin typeface="Calibri" panose="020F0502020204030204" pitchFamily="34" charset="0"/>
              </a:rPr>
              <a:t> ise ve bir sızıntıdan şüpheleniliyorsa çeker ocak içine </a:t>
            </a:r>
            <a:r>
              <a:rPr lang="sv-SE" sz="2400" dirty="0">
                <a:latin typeface="Calibri" panose="020F0502020204030204" pitchFamily="34" charset="0"/>
              </a:rPr>
              <a:t>konulmalı hemen laboratuvar sorumlusuna veya üst yönetime bilgi verilmeli ve herkes ortamdan</a:t>
            </a:r>
            <a:r>
              <a:rPr lang="tr-TR" sz="2400" dirty="0">
                <a:latin typeface="Calibri" panose="020F0502020204030204" pitchFamily="34" charset="0"/>
              </a:rPr>
              <a:t> uzaklaştırılmalıdır.</a:t>
            </a:r>
            <a:endParaRPr lang="tr-TR" sz="2400" dirty="0"/>
          </a:p>
        </p:txBody>
      </p:sp>
    </p:spTree>
    <p:extLst>
      <p:ext uri="{BB962C8B-B14F-4D97-AF65-F5344CB8AC3E}">
        <p14:creationId xmlns:p14="http://schemas.microsoft.com/office/powerpoint/2010/main" val="1894961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407368" y="332656"/>
            <a:ext cx="6804000" cy="648000"/>
          </a:xfrm>
        </p:spPr>
        <p:txBody>
          <a:bodyPr>
            <a:normAutofit fontScale="90000"/>
          </a:bodyPr>
          <a:lstStyle/>
          <a:p>
            <a:r>
              <a:rPr lang="tr-TR" b="1" dirty="0" smtClean="0">
                <a:solidFill>
                  <a:srgbClr val="FF0000"/>
                </a:solidFill>
              </a:rPr>
              <a:t>Tehlikeli Maddelerin Taşınması</a:t>
            </a:r>
            <a:endParaRPr lang="en-US" b="1" dirty="0">
              <a:solidFill>
                <a:srgbClr val="FF0000"/>
              </a:solidFill>
            </a:endParaRPr>
          </a:p>
        </p:txBody>
      </p:sp>
      <p:sp>
        <p:nvSpPr>
          <p:cNvPr id="3" name="İçerik Yer Tutucusu 2"/>
          <p:cNvSpPr>
            <a:spLocks noGrp="1"/>
          </p:cNvSpPr>
          <p:nvPr>
            <p:ph idx="4294967295"/>
          </p:nvPr>
        </p:nvSpPr>
        <p:spPr>
          <a:xfrm>
            <a:off x="407368" y="1052736"/>
            <a:ext cx="11161240" cy="4570412"/>
          </a:xfrm>
        </p:spPr>
        <p:txBody>
          <a:bodyPr>
            <a:noAutofit/>
          </a:bodyPr>
          <a:lstStyle/>
          <a:p>
            <a:r>
              <a:rPr lang="tr-TR" sz="2400" b="1" dirty="0" smtClean="0">
                <a:solidFill>
                  <a:schemeClr val="tx1"/>
                </a:solidFill>
                <a:cs typeface="Times New Roman" pitchFamily="18" charset="0"/>
              </a:rPr>
              <a:t>Tehlikeli bir malzeme gönderiyorsanız;</a:t>
            </a:r>
          </a:p>
          <a:p>
            <a:pPr marL="0" indent="0">
              <a:buNone/>
            </a:pPr>
            <a:r>
              <a:rPr lang="tr-TR" sz="2400" dirty="0" smtClean="0">
                <a:solidFill>
                  <a:schemeClr val="tx1"/>
                </a:solidFill>
                <a:cs typeface="Times New Roman" pitchFamily="18" charset="0"/>
              </a:rPr>
              <a:t>-EHS malzemeleri paketleyip etiketleyecek ve sevkiyat için evrak hazırlayacak.</a:t>
            </a:r>
          </a:p>
          <a:p>
            <a:pPr marL="0" indent="0">
              <a:buNone/>
            </a:pPr>
            <a:r>
              <a:rPr lang="tr-TR" sz="2400" dirty="0" smtClean="0">
                <a:solidFill>
                  <a:schemeClr val="tx1"/>
                </a:solidFill>
                <a:cs typeface="Times New Roman" pitchFamily="18" charset="0"/>
              </a:rPr>
              <a:t>-Malzemelerin nakliyesini düzenleyin</a:t>
            </a:r>
          </a:p>
          <a:p>
            <a:pPr marL="0" indent="0">
              <a:buNone/>
            </a:pPr>
            <a:r>
              <a:rPr lang="tr-TR" sz="2400" dirty="0" smtClean="0">
                <a:solidFill>
                  <a:schemeClr val="tx1"/>
                </a:solidFill>
                <a:cs typeface="Times New Roman" pitchFamily="18" charset="0"/>
              </a:rPr>
              <a:t>-Uygun eğitim verin</a:t>
            </a:r>
          </a:p>
          <a:p>
            <a:pPr marL="0" indent="0">
              <a:buNone/>
            </a:pPr>
            <a:r>
              <a:rPr lang="tr-TR" sz="2400" dirty="0" smtClean="0">
                <a:solidFill>
                  <a:schemeClr val="tx1"/>
                </a:solidFill>
                <a:cs typeface="Times New Roman" pitchFamily="18" charset="0"/>
              </a:rPr>
              <a:t>-Herhangi bir özel nakliye </a:t>
            </a:r>
            <a:r>
              <a:rPr lang="tr-TR" sz="2400" dirty="0" err="1" smtClean="0">
                <a:solidFill>
                  <a:schemeClr val="tx1"/>
                </a:solidFill>
                <a:cs typeface="Times New Roman" pitchFamily="18" charset="0"/>
              </a:rPr>
              <a:t>konteyneri</a:t>
            </a:r>
            <a:r>
              <a:rPr lang="tr-TR" sz="2400" dirty="0" smtClean="0">
                <a:solidFill>
                  <a:schemeClr val="tx1"/>
                </a:solidFill>
                <a:cs typeface="Times New Roman" pitchFamily="18" charset="0"/>
              </a:rPr>
              <a:t> ve gerekirse etiketleme malzemeleri sağlayın</a:t>
            </a:r>
          </a:p>
          <a:p>
            <a:pPr marL="0" indent="0">
              <a:buNone/>
            </a:pPr>
            <a:r>
              <a:rPr lang="tr-TR" sz="2400" dirty="0" smtClean="0">
                <a:solidFill>
                  <a:schemeClr val="tx1"/>
                </a:solidFill>
                <a:cs typeface="Times New Roman" pitchFamily="18" charset="0"/>
              </a:rPr>
              <a:t>-Yönetmeliklere uyumu sağlamak ve kayıtlarını tutmak için denetimler yapın.</a:t>
            </a:r>
          </a:p>
          <a:p>
            <a:pPr marL="0" indent="0">
              <a:buNone/>
            </a:pPr>
            <a:r>
              <a:rPr lang="tr-TR" sz="2400" dirty="0" smtClean="0">
                <a:solidFill>
                  <a:schemeClr val="tx1"/>
                </a:solidFill>
                <a:cs typeface="Times New Roman" pitchFamily="18" charset="0"/>
              </a:rPr>
              <a:t>-Kimyasal </a:t>
            </a:r>
            <a:r>
              <a:rPr lang="tr-TR" sz="2400" dirty="0" err="1" smtClean="0">
                <a:solidFill>
                  <a:schemeClr val="tx1"/>
                </a:solidFill>
                <a:cs typeface="Times New Roman" pitchFamily="18" charset="0"/>
              </a:rPr>
              <a:t>bertarafı</a:t>
            </a:r>
            <a:r>
              <a:rPr lang="tr-TR" sz="2400" dirty="0" smtClean="0">
                <a:solidFill>
                  <a:schemeClr val="tx1"/>
                </a:solidFill>
                <a:cs typeface="Times New Roman" pitchFamily="18" charset="0"/>
              </a:rPr>
              <a:t> sonraki bölüm</a:t>
            </a:r>
          </a:p>
          <a:p>
            <a:endParaRPr lang="tr-TR" sz="2400" dirty="0" smtClean="0">
              <a:solidFill>
                <a:schemeClr val="tx1"/>
              </a:solidFill>
              <a:cs typeface="Times New Roman" pitchFamily="18" charset="0"/>
            </a:endParaRPr>
          </a:p>
          <a:p>
            <a:pPr marL="0" indent="0" algn="just">
              <a:buNone/>
            </a:pPr>
            <a:r>
              <a:rPr lang="tr-TR" sz="2400" dirty="0" smtClean="0">
                <a:solidFill>
                  <a:schemeClr val="tx1"/>
                </a:solidFill>
                <a:cs typeface="Times New Roman" pitchFamily="18" charset="0"/>
              </a:rPr>
              <a:t>Şimdi, tehlikenin özelliklerini tartıştık. Bir paketi göndermeyi düşünüyorsanız ve içeriği tehlikeli ya da kuru buzsa, ISG politikası SY34'e uymalısınız.</a:t>
            </a:r>
            <a:endParaRPr lang="tr-TR" sz="2400" dirty="0">
              <a:solidFill>
                <a:schemeClr val="tx1"/>
              </a:solidFill>
              <a:cs typeface="Times New Roman" pitchFamily="18" charset="0"/>
            </a:endParaRPr>
          </a:p>
        </p:txBody>
      </p:sp>
    </p:spTree>
    <p:extLst>
      <p:ext uri="{BB962C8B-B14F-4D97-AF65-F5344CB8AC3E}">
        <p14:creationId xmlns:p14="http://schemas.microsoft.com/office/powerpoint/2010/main" val="1037394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2"/>
            <a:ext cx="7886700" cy="1325563"/>
          </a:xfrm>
        </p:spPr>
        <p:txBody>
          <a:bodyPr/>
          <a:lstStyle/>
          <a:p>
            <a:r>
              <a:rPr lang="tr-TR"/>
              <a:t>Kimyasal Güvenlik</a:t>
            </a:r>
            <a:endParaRPr lang="en-US" dirty="0"/>
          </a:p>
        </p:txBody>
      </p:sp>
      <p:sp>
        <p:nvSpPr>
          <p:cNvPr id="3" name="İçerik Yer Tutucusu 2"/>
          <p:cNvSpPr>
            <a:spLocks noGrp="1"/>
          </p:cNvSpPr>
          <p:nvPr>
            <p:ph idx="1"/>
          </p:nvPr>
        </p:nvSpPr>
        <p:spPr>
          <a:xfrm>
            <a:off x="2152650" y="1434210"/>
            <a:ext cx="7886700" cy="5044649"/>
          </a:xfrm>
        </p:spPr>
        <p:txBody>
          <a:bodyPr>
            <a:normAutofit/>
          </a:bodyPr>
          <a:lstStyle/>
          <a:p>
            <a:pPr marL="0" indent="0" algn="just">
              <a:buNone/>
            </a:pPr>
            <a:r>
              <a:rPr lang="tr-TR" dirty="0">
                <a:hlinkClick r:id="rId2"/>
              </a:rPr>
              <a:t>https://www.youtube.com/watch?v=itlnMHWiLlg</a:t>
            </a:r>
            <a:r>
              <a:rPr lang="tr-TR" dirty="0"/>
              <a:t>		</a:t>
            </a:r>
          </a:p>
        </p:txBody>
      </p:sp>
    </p:spTree>
    <p:extLst>
      <p:ext uri="{BB962C8B-B14F-4D97-AF65-F5344CB8AC3E}">
        <p14:creationId xmlns:p14="http://schemas.microsoft.com/office/powerpoint/2010/main" val="2623106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88935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numCol="2">
            <a:normAutofit/>
          </a:bodyPr>
          <a:lstStyle/>
          <a:p>
            <a:pPr>
              <a:buFont typeface="Wingdings" pitchFamily="2" charset="2"/>
              <a:buChar char="v"/>
            </a:pPr>
            <a:r>
              <a:rPr lang="tr-TR" sz="2400" dirty="0" smtClean="0">
                <a:solidFill>
                  <a:schemeClr val="tx1"/>
                </a:solidFill>
                <a:latin typeface="Times New Roman" pitchFamily="18" charset="0"/>
                <a:cs typeface="Times New Roman" pitchFamily="18" charset="0"/>
              </a:rPr>
              <a:t>Patlayıcılar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gazlar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a:t>
            </a:r>
            <a:r>
              <a:rPr lang="tr-TR" sz="2400" dirty="0" err="1" smtClean="0">
                <a:solidFill>
                  <a:schemeClr val="tx1"/>
                </a:solidFill>
                <a:latin typeface="Times New Roman" pitchFamily="18" charset="0"/>
                <a:cs typeface="Times New Roman" pitchFamily="18" charset="0"/>
              </a:rPr>
              <a:t>aerosoller</a:t>
            </a:r>
            <a:endParaRPr lang="tr-TR" sz="2400" dirty="0" smtClean="0">
              <a:solidFill>
                <a:schemeClr val="tx1"/>
              </a:solidFill>
              <a:latin typeface="Times New Roman" pitchFamily="18" charset="0"/>
              <a:cs typeface="Times New Roman" pitchFamily="18" charset="0"/>
            </a:endParaRPr>
          </a:p>
          <a:p>
            <a:pPr>
              <a:buFont typeface="Wingdings" pitchFamily="2" charset="2"/>
              <a:buChar char="v"/>
            </a:pPr>
            <a:r>
              <a:rPr lang="tr-TR" sz="2400" dirty="0" smtClean="0">
                <a:solidFill>
                  <a:schemeClr val="tx1"/>
                </a:solidFill>
                <a:latin typeface="Times New Roman" pitchFamily="18" charset="0"/>
                <a:cs typeface="Times New Roman" pitchFamily="18" charset="0"/>
              </a:rPr>
              <a:t>Oksitleyici gazlar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Basınç altındaki gazlar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sıvılar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Yanıcı katılar</a:t>
            </a:r>
          </a:p>
          <a:p>
            <a:pPr>
              <a:buFont typeface="Wingdings" pitchFamily="2" charset="2"/>
              <a:buChar char="v"/>
            </a:pPr>
            <a:r>
              <a:rPr lang="tr-TR" sz="2400" dirty="0" err="1" smtClean="0">
                <a:solidFill>
                  <a:schemeClr val="tx1"/>
                </a:solidFill>
                <a:latin typeface="Times New Roman" pitchFamily="18" charset="0"/>
                <a:cs typeface="Times New Roman" pitchFamily="18" charset="0"/>
              </a:rPr>
              <a:t>Piroforik</a:t>
            </a:r>
            <a:r>
              <a:rPr lang="tr-TR" sz="2400" dirty="0" smtClean="0">
                <a:solidFill>
                  <a:schemeClr val="tx1"/>
                </a:solidFill>
                <a:latin typeface="Times New Roman" pitchFamily="18" charset="0"/>
                <a:cs typeface="Times New Roman" pitchFamily="18" charset="0"/>
              </a:rPr>
              <a:t> sıvılar</a:t>
            </a:r>
          </a:p>
          <a:p>
            <a:pPr>
              <a:buFont typeface="Wingdings" pitchFamily="2" charset="2"/>
              <a:buChar char="v"/>
            </a:pPr>
            <a:r>
              <a:rPr lang="tr-TR" sz="2400" dirty="0" err="1" smtClean="0">
                <a:solidFill>
                  <a:schemeClr val="tx1"/>
                </a:solidFill>
                <a:latin typeface="Times New Roman" pitchFamily="18" charset="0"/>
                <a:cs typeface="Times New Roman" pitchFamily="18" charset="0"/>
              </a:rPr>
              <a:t>Piroforik</a:t>
            </a:r>
            <a:r>
              <a:rPr lang="tr-TR" sz="2400" dirty="0" smtClean="0">
                <a:solidFill>
                  <a:schemeClr val="tx1"/>
                </a:solidFill>
                <a:latin typeface="Times New Roman" pitchFamily="18" charset="0"/>
                <a:cs typeface="Times New Roman" pitchFamily="18" charset="0"/>
              </a:rPr>
              <a:t> katılar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Kendiliğinden ısınan maddeler</a:t>
            </a:r>
          </a:p>
          <a:p>
            <a:pPr>
              <a:buFont typeface="Wingdings" pitchFamily="2" charset="2"/>
              <a:buChar char="v"/>
            </a:pPr>
            <a:r>
              <a:rPr lang="tr-TR" sz="2400" dirty="0" smtClean="0">
                <a:solidFill>
                  <a:schemeClr val="tx1"/>
                </a:solidFill>
                <a:latin typeface="Times New Roman" pitchFamily="18" charset="0"/>
                <a:cs typeface="Times New Roman" pitchFamily="18" charset="0"/>
              </a:rPr>
              <a:t>Su ile temas halinde yanıcı gazlar yayan maddeler</a:t>
            </a:r>
          </a:p>
          <a:p>
            <a:pPr>
              <a:buFont typeface="Wingdings" pitchFamily="2" charset="2"/>
              <a:buChar char="v"/>
            </a:pPr>
            <a:r>
              <a:rPr lang="tr-TR" sz="2400" dirty="0" smtClean="0">
                <a:solidFill>
                  <a:schemeClr val="tx1"/>
                </a:solidFill>
                <a:latin typeface="Times New Roman" pitchFamily="18" charset="0"/>
                <a:cs typeface="Times New Roman" pitchFamily="18" charset="0"/>
              </a:rPr>
              <a:t>Oksitleyici sıvılar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Oksitleyici katılar</a:t>
            </a:r>
          </a:p>
          <a:p>
            <a:pPr>
              <a:buFont typeface="Wingdings" pitchFamily="2" charset="2"/>
              <a:buChar char="v"/>
            </a:pPr>
            <a:r>
              <a:rPr lang="tr-TR" sz="2400" dirty="0" smtClean="0">
                <a:solidFill>
                  <a:schemeClr val="tx1"/>
                </a:solidFill>
                <a:latin typeface="Times New Roman" pitchFamily="18" charset="0"/>
                <a:cs typeface="Times New Roman" pitchFamily="18" charset="0"/>
              </a:rPr>
              <a:t>Organik peroksitler</a:t>
            </a:r>
          </a:p>
          <a:p>
            <a:pPr>
              <a:buFont typeface="Wingdings" pitchFamily="2" charset="2"/>
              <a:buChar char="v"/>
            </a:pPr>
            <a:r>
              <a:rPr lang="tr-TR" sz="2400" dirty="0" smtClean="0">
                <a:solidFill>
                  <a:schemeClr val="tx1"/>
                </a:solidFill>
                <a:latin typeface="Times New Roman" pitchFamily="18" charset="0"/>
                <a:cs typeface="Times New Roman" pitchFamily="18" charset="0"/>
              </a:rPr>
              <a:t>Metallere karşı </a:t>
            </a:r>
            <a:r>
              <a:rPr lang="tr-TR" sz="2400" dirty="0" err="1" smtClean="0">
                <a:solidFill>
                  <a:schemeClr val="tx1"/>
                </a:solidFill>
                <a:latin typeface="Times New Roman" pitchFamily="18" charset="0"/>
                <a:cs typeface="Times New Roman" pitchFamily="18" charset="0"/>
              </a:rPr>
              <a:t>korozif</a:t>
            </a:r>
            <a:r>
              <a:rPr lang="tr-TR" sz="2400" dirty="0" smtClean="0">
                <a:solidFill>
                  <a:schemeClr val="tx1"/>
                </a:solidFill>
                <a:latin typeface="Times New Roman" pitchFamily="18" charset="0"/>
                <a:cs typeface="Times New Roman" pitchFamily="18" charset="0"/>
              </a:rPr>
              <a:t> olan maddeler</a:t>
            </a:r>
          </a:p>
          <a:p>
            <a:pPr>
              <a:buFont typeface="Wingdings" pitchFamily="2" charset="2"/>
              <a:buChar char="v"/>
            </a:pP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476672"/>
            <a:ext cx="8229600" cy="1143000"/>
          </a:xfrm>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23392" y="2996952"/>
            <a:ext cx="8568952" cy="3517851"/>
          </a:xfrm>
        </p:spPr>
        <p:txBody>
          <a:bodyPr>
            <a:normAutofit/>
          </a:bodyPr>
          <a:lstStyle/>
          <a:p>
            <a:r>
              <a:rPr lang="tr-TR" sz="2400" b="1" dirty="0" smtClean="0">
                <a:solidFill>
                  <a:schemeClr val="tx1"/>
                </a:solidFill>
                <a:cs typeface="Times New Roman" pitchFamily="18" charset="0"/>
              </a:rPr>
              <a:t>Patlayıcılar</a:t>
            </a:r>
          </a:p>
          <a:p>
            <a:pPr lvl="1"/>
            <a:r>
              <a:rPr lang="tr-TR" sz="2400" dirty="0" smtClean="0">
                <a:solidFill>
                  <a:schemeClr val="tx1"/>
                </a:solidFill>
                <a:cs typeface="Times New Roman" pitchFamily="18" charset="0"/>
              </a:rPr>
              <a:t>Sıvılar</a:t>
            </a:r>
          </a:p>
          <a:p>
            <a:pPr lvl="1"/>
            <a:r>
              <a:rPr lang="tr-TR" sz="2400" dirty="0" smtClean="0">
                <a:solidFill>
                  <a:schemeClr val="tx1"/>
                </a:solidFill>
                <a:cs typeface="Times New Roman" pitchFamily="18" charset="0"/>
              </a:rPr>
              <a:t>Katılar</a:t>
            </a:r>
          </a:p>
          <a:p>
            <a:pPr lvl="1">
              <a:buNone/>
            </a:pPr>
            <a:endParaRPr lang="tr-TR" sz="2400" dirty="0" smtClean="0">
              <a:solidFill>
                <a:schemeClr val="tx1"/>
              </a:solidFill>
              <a:cs typeface="Times New Roman" pitchFamily="18" charset="0"/>
            </a:endParaRPr>
          </a:p>
          <a:p>
            <a:pPr lvl="1">
              <a:buNone/>
            </a:pPr>
            <a:r>
              <a:rPr lang="tr-TR" sz="2400" dirty="0" smtClean="0">
                <a:solidFill>
                  <a:schemeClr val="tx1"/>
                </a:solidFill>
                <a:cs typeface="Times New Roman" pitchFamily="18" charset="0"/>
              </a:rPr>
              <a:t>Örnekler:</a:t>
            </a:r>
          </a:p>
          <a:p>
            <a:pPr lvl="1">
              <a:buNone/>
            </a:pPr>
            <a:r>
              <a:rPr lang="tr-TR" sz="2400" dirty="0" smtClean="0">
                <a:solidFill>
                  <a:schemeClr val="tx1"/>
                </a:solidFill>
                <a:cs typeface="Times New Roman" pitchFamily="18" charset="0"/>
              </a:rPr>
              <a:t>Pikrik </a:t>
            </a:r>
            <a:r>
              <a:rPr lang="tr-TR" sz="2400" dirty="0" err="1" smtClean="0">
                <a:solidFill>
                  <a:schemeClr val="tx1"/>
                </a:solidFill>
                <a:cs typeface="Times New Roman" pitchFamily="18" charset="0"/>
              </a:rPr>
              <a:t>asid</a:t>
            </a:r>
            <a:r>
              <a:rPr lang="tr-TR" sz="2400" dirty="0" smtClean="0">
                <a:solidFill>
                  <a:schemeClr val="tx1"/>
                </a:solidFill>
                <a:cs typeface="Times New Roman" pitchFamily="18" charset="0"/>
              </a:rPr>
              <a:t>, organik peroksitler, </a:t>
            </a:r>
            <a:r>
              <a:rPr lang="tr-TR" sz="2400" dirty="0" err="1" smtClean="0">
                <a:solidFill>
                  <a:schemeClr val="tx1"/>
                </a:solidFill>
                <a:cs typeface="Times New Roman" pitchFamily="18" charset="0"/>
              </a:rPr>
              <a:t>perklorik</a:t>
            </a:r>
            <a:r>
              <a:rPr lang="tr-TR" sz="2400" dirty="0" smtClean="0">
                <a:solidFill>
                  <a:schemeClr val="tx1"/>
                </a:solidFill>
                <a:cs typeface="Times New Roman" pitchFamily="18" charset="0"/>
              </a:rPr>
              <a:t> asit</a:t>
            </a:r>
          </a:p>
          <a:p>
            <a:pPr lvl="1"/>
            <a:endParaRPr lang="tr-TR" sz="2400" dirty="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7608168" y="2636912"/>
            <a:ext cx="3672408" cy="3639174"/>
          </a:xfrm>
          <a:prstGeom prst="rect">
            <a:avLst/>
          </a:prstGeom>
          <a:noFill/>
          <a:ln w="9525">
            <a:noFill/>
            <a:miter lim="800000"/>
            <a:headEnd/>
            <a:tailEnd/>
          </a:ln>
        </p:spPr>
      </p:pic>
      <p:sp>
        <p:nvSpPr>
          <p:cNvPr id="5" name="4 Dikdörtgen"/>
          <p:cNvSpPr/>
          <p:nvPr/>
        </p:nvSpPr>
        <p:spPr>
          <a:xfrm>
            <a:off x="551384" y="1700808"/>
            <a:ext cx="10945216" cy="1200329"/>
          </a:xfrm>
          <a:prstGeom prst="rect">
            <a:avLst/>
          </a:prstGeom>
        </p:spPr>
        <p:txBody>
          <a:bodyPr wrap="square">
            <a:spAutoFit/>
          </a:bodyPr>
          <a:lstStyle/>
          <a:p>
            <a:pPr algn="just">
              <a:defRPr/>
            </a:pPr>
            <a:r>
              <a:rPr lang="tr-TR" sz="2400" dirty="0" smtClean="0">
                <a:cs typeface="Times New Roman" pitchFamily="18" charset="0"/>
              </a:rPr>
              <a:t>Patlayıcı maddeler, belirli bir sıcaklık, basınç ve hıza sahip olan ve bu nedenle etrafa zarar  verebilecek bir gaz üretebilecek şekilde kimyasal reaksiyona girebilen maddelerdir.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8229600" cy="720000"/>
          </a:xfrm>
        </p:spPr>
        <p:txBody>
          <a:bodyPr/>
          <a:lstStyle/>
          <a:p>
            <a:r>
              <a:rPr lang="tr-TR" b="1" dirty="0" smtClean="0">
                <a:solidFill>
                  <a:srgbClr val="FF0000"/>
                </a:solidFill>
                <a:latin typeface="Times New Roman" pitchFamily="18" charset="0"/>
                <a:cs typeface="Times New Roman" pitchFamily="18" charset="0"/>
              </a:rPr>
              <a:t>Zarar Sınıflandırılması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07368" y="1772816"/>
            <a:ext cx="8229600" cy="4525963"/>
          </a:xfrm>
        </p:spPr>
        <p:txBody>
          <a:bodyPr>
            <a:normAutofit/>
          </a:bodyPr>
          <a:lstStyle/>
          <a:p>
            <a:r>
              <a:rPr lang="tr-TR" sz="2400" b="1" dirty="0" smtClean="0">
                <a:solidFill>
                  <a:schemeClr val="tx1"/>
                </a:solidFill>
                <a:cs typeface="Times New Roman" pitchFamily="18" charset="0"/>
              </a:rPr>
              <a:t>Yanıcılar</a:t>
            </a:r>
          </a:p>
          <a:p>
            <a:pPr lvl="1"/>
            <a:r>
              <a:rPr lang="tr-TR" sz="2400" dirty="0" smtClean="0">
                <a:solidFill>
                  <a:schemeClr val="tx1"/>
                </a:solidFill>
                <a:cs typeface="Times New Roman" pitchFamily="18" charset="0"/>
              </a:rPr>
              <a:t>Gazlar</a:t>
            </a:r>
          </a:p>
          <a:p>
            <a:pPr lvl="1"/>
            <a:r>
              <a:rPr lang="tr-TR" sz="2400" dirty="0" smtClean="0">
                <a:solidFill>
                  <a:schemeClr val="tx1"/>
                </a:solidFill>
                <a:cs typeface="Times New Roman" pitchFamily="18" charset="0"/>
              </a:rPr>
              <a:t>Sıvılar</a:t>
            </a:r>
          </a:p>
          <a:p>
            <a:pPr lvl="1"/>
            <a:r>
              <a:rPr lang="tr-TR" sz="2400" dirty="0" smtClean="0">
                <a:solidFill>
                  <a:schemeClr val="tx1"/>
                </a:solidFill>
                <a:cs typeface="Times New Roman" pitchFamily="18" charset="0"/>
              </a:rPr>
              <a:t>Katılar</a:t>
            </a:r>
          </a:p>
          <a:p>
            <a:pPr lvl="1"/>
            <a:r>
              <a:rPr lang="tr-TR" sz="2400" dirty="0" err="1" smtClean="0">
                <a:solidFill>
                  <a:schemeClr val="tx1"/>
                </a:solidFill>
                <a:cs typeface="Times New Roman" pitchFamily="18" charset="0"/>
              </a:rPr>
              <a:t>Aerosoller</a:t>
            </a:r>
            <a:endParaRPr lang="tr-TR" sz="2400" dirty="0">
              <a:solidFill>
                <a:schemeClr val="tx1"/>
              </a:solidFill>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6672065" y="980728"/>
            <a:ext cx="5519936" cy="5328592"/>
          </a:xfrm>
          <a:prstGeom prst="rect">
            <a:avLst/>
          </a:prstGeom>
          <a:noFill/>
          <a:ln w="9525">
            <a:noFill/>
            <a:miter lim="800000"/>
            <a:headEnd/>
            <a:tailEnd/>
          </a:ln>
        </p:spPr>
      </p:pic>
      <p:sp>
        <p:nvSpPr>
          <p:cNvPr id="2053" name="AutoShape 5" descr="flammable ile ilgili görsel sonucu"/>
          <p:cNvSpPr>
            <a:spLocks noChangeAspect="1" noChangeArrowheads="1"/>
          </p:cNvSpPr>
          <p:nvPr/>
        </p:nvSpPr>
        <p:spPr bwMode="auto">
          <a:xfrm>
            <a:off x="1587501" y="-136525"/>
            <a:ext cx="1438275" cy="14382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7" name="AutoShape 9" descr="flammable ile ilgili görsel sonucu">
            <a:hlinkClick r:id="rId4"/>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9" name="Picture 11" descr="flammable ile ilgili görsel sonucu"/>
          <p:cNvPicPr>
            <a:picLocks noChangeAspect="1" noChangeArrowheads="1"/>
          </p:cNvPicPr>
          <p:nvPr/>
        </p:nvPicPr>
        <p:blipFill>
          <a:blip r:embed="rId5" cstate="print"/>
          <a:srcRect/>
          <a:stretch>
            <a:fillRect/>
          </a:stretch>
        </p:blipFill>
        <p:spPr bwMode="auto">
          <a:xfrm>
            <a:off x="2639616" y="2060848"/>
            <a:ext cx="3456384" cy="3456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227348" y="3789040"/>
            <a:ext cx="2470630" cy="2448272"/>
          </a:xfrm>
          <a:prstGeom prst="rect">
            <a:avLst/>
          </a:prstGeom>
          <a:noFill/>
          <a:ln w="9525">
            <a:noFill/>
            <a:miter lim="800000"/>
            <a:headEnd/>
            <a:tailEnd/>
          </a:ln>
        </p:spPr>
      </p:pic>
      <p:sp>
        <p:nvSpPr>
          <p:cNvPr id="2" name="1 Başlık"/>
          <p:cNvSpPr>
            <a:spLocks noGrp="1"/>
          </p:cNvSpPr>
          <p:nvPr>
            <p:ph type="title"/>
          </p:nvPr>
        </p:nvSpPr>
        <p:spPr>
          <a:xfrm>
            <a:off x="551384" y="404664"/>
            <a:ext cx="8229600" cy="1143000"/>
          </a:xfrm>
        </p:spPr>
        <p:txBody>
          <a:bodyPr/>
          <a:lstStyle/>
          <a:p>
            <a:r>
              <a:rPr lang="tr-TR" dirty="0" smtClean="0">
                <a:solidFill>
                  <a:srgbClr val="FF0000"/>
                </a:solidFill>
                <a:latin typeface="Times New Roman" pitchFamily="18" charset="0"/>
                <a:cs typeface="Times New Roman" pitchFamily="18" charset="0"/>
              </a:rPr>
              <a:t>Zarar Sınıflandırılması</a:t>
            </a:r>
            <a:endParaRPr lang="tr-TR"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2855640" y="1772816"/>
            <a:ext cx="9073008" cy="4464496"/>
          </a:xfrm>
        </p:spPr>
        <p:txBody>
          <a:bodyPr numCol="2">
            <a:noAutofit/>
          </a:bodyPr>
          <a:lstStyle/>
          <a:p>
            <a:pPr>
              <a:buNone/>
            </a:pPr>
            <a:r>
              <a:rPr lang="tr-TR" sz="2400" dirty="0" err="1" smtClean="0">
                <a:solidFill>
                  <a:schemeClr val="tx1"/>
                </a:solidFill>
                <a:cs typeface="Times New Roman" pitchFamily="18" charset="0"/>
              </a:rPr>
              <a:t>Piroforik</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kıvılcımlanan</a:t>
            </a:r>
            <a:r>
              <a:rPr lang="tr-TR" sz="2400" dirty="0" smtClean="0">
                <a:solidFill>
                  <a:schemeClr val="tx1"/>
                </a:solidFill>
                <a:cs typeface="Times New Roman" pitchFamily="18" charset="0"/>
              </a:rPr>
              <a:t>) maddeler</a:t>
            </a:r>
          </a:p>
          <a:p>
            <a:pPr marL="0" indent="0">
              <a:buNone/>
            </a:pPr>
            <a:r>
              <a:rPr lang="tr-TR" sz="2400" dirty="0" err="1" smtClean="0">
                <a:solidFill>
                  <a:schemeClr val="tx1"/>
                </a:solidFill>
                <a:cs typeface="Times New Roman" pitchFamily="18" charset="0"/>
              </a:rPr>
              <a:t>Piroforik</a:t>
            </a:r>
            <a:r>
              <a:rPr lang="tr-TR" sz="2400" dirty="0" smtClean="0">
                <a:solidFill>
                  <a:schemeClr val="tx1"/>
                </a:solidFill>
                <a:cs typeface="Times New Roman" pitchFamily="18" charset="0"/>
              </a:rPr>
              <a:t> sıvılar</a:t>
            </a:r>
          </a:p>
          <a:p>
            <a:pPr marL="0" indent="0">
              <a:buNone/>
            </a:pPr>
            <a:r>
              <a:rPr lang="tr-TR" sz="2400" dirty="0" err="1" smtClean="0">
                <a:solidFill>
                  <a:schemeClr val="tx1"/>
                </a:solidFill>
                <a:cs typeface="Times New Roman" pitchFamily="18" charset="0"/>
              </a:rPr>
              <a:t>Piroforik</a:t>
            </a:r>
            <a:r>
              <a:rPr lang="tr-TR" sz="2400" dirty="0" smtClean="0">
                <a:solidFill>
                  <a:schemeClr val="tx1"/>
                </a:solidFill>
                <a:cs typeface="Times New Roman" pitchFamily="18" charset="0"/>
              </a:rPr>
              <a:t> katılar</a:t>
            </a:r>
          </a:p>
          <a:p>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pPr marL="0" indent="0">
              <a:buNone/>
            </a:pPr>
            <a:endParaRPr lang="tr-TR" sz="2400" dirty="0">
              <a:solidFill>
                <a:schemeClr val="tx1"/>
              </a:solidFill>
              <a:cs typeface="Times New Roman" pitchFamily="18" charset="0"/>
            </a:endParaRPr>
          </a:p>
          <a:p>
            <a:pPr marL="0" indent="0">
              <a:buNone/>
            </a:pPr>
            <a:r>
              <a:rPr lang="tr-TR" sz="2400" dirty="0" smtClean="0">
                <a:solidFill>
                  <a:schemeClr val="tx1"/>
                </a:solidFill>
                <a:cs typeface="Times New Roman" pitchFamily="18" charset="0"/>
              </a:rPr>
              <a:t>Organik peroksitler </a:t>
            </a:r>
          </a:p>
          <a:p>
            <a:pPr marL="0" indent="0">
              <a:buNone/>
            </a:pPr>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endParaRPr lang="tr-TR" sz="2400" dirty="0" smtClean="0">
              <a:solidFill>
                <a:schemeClr val="tx1"/>
              </a:solidFill>
              <a:cs typeface="Times New Roman" pitchFamily="18" charset="0"/>
            </a:endParaRPr>
          </a:p>
          <a:p>
            <a:pPr>
              <a:buNone/>
            </a:pPr>
            <a:r>
              <a:rPr lang="tr-TR" sz="2400" dirty="0" smtClean="0">
                <a:solidFill>
                  <a:schemeClr val="tx1"/>
                </a:solidFill>
                <a:cs typeface="Times New Roman" pitchFamily="18" charset="0"/>
              </a:rPr>
              <a:t>Örnekler</a:t>
            </a:r>
          </a:p>
          <a:p>
            <a:r>
              <a:rPr lang="tr-TR" sz="2400" dirty="0" err="1" smtClean="0">
                <a:solidFill>
                  <a:schemeClr val="tx1"/>
                </a:solidFill>
                <a:cs typeface="Times New Roman" pitchFamily="18" charset="0"/>
              </a:rPr>
              <a:t>Bütil</a:t>
            </a:r>
            <a:r>
              <a:rPr lang="tr-TR" sz="2400" dirty="0" smtClean="0">
                <a:solidFill>
                  <a:schemeClr val="tx1"/>
                </a:solidFill>
                <a:cs typeface="Times New Roman" pitchFamily="18" charset="0"/>
              </a:rPr>
              <a:t>/Metil Lityum</a:t>
            </a:r>
          </a:p>
          <a:p>
            <a:r>
              <a:rPr lang="tr-TR" sz="2400" dirty="0" err="1" smtClean="0">
                <a:solidFill>
                  <a:schemeClr val="tx1"/>
                </a:solidFill>
                <a:cs typeface="Times New Roman" pitchFamily="18" charset="0"/>
              </a:rPr>
              <a:t>Titanyumdiklorür</a:t>
            </a:r>
            <a:endParaRPr lang="tr-TR" sz="2400" dirty="0" smtClean="0">
              <a:solidFill>
                <a:schemeClr val="tx1"/>
              </a:solidFill>
              <a:cs typeface="Times New Roman" pitchFamily="18" charset="0"/>
            </a:endParaRPr>
          </a:p>
          <a:p>
            <a:r>
              <a:rPr lang="tr-TR" sz="2400" dirty="0" err="1" smtClean="0">
                <a:solidFill>
                  <a:schemeClr val="tx1"/>
                </a:solidFill>
                <a:cs typeface="Times New Roman" pitchFamily="18" charset="0"/>
              </a:rPr>
              <a:t>Silan</a:t>
            </a:r>
            <a:r>
              <a:rPr lang="tr-TR" sz="2400" dirty="0" smtClean="0">
                <a:solidFill>
                  <a:schemeClr val="tx1"/>
                </a:solidFill>
                <a:cs typeface="Times New Roman" pitchFamily="18" charset="0"/>
              </a:rPr>
              <a:t> gazı</a:t>
            </a:r>
          </a:p>
          <a:p>
            <a:r>
              <a:rPr lang="tr-TR" sz="2400" dirty="0" err="1" smtClean="0">
                <a:solidFill>
                  <a:schemeClr val="tx1"/>
                </a:solidFill>
                <a:cs typeface="Times New Roman" pitchFamily="18" charset="0"/>
              </a:rPr>
              <a:t>Tributilalüminyum</a:t>
            </a:r>
            <a:endParaRPr lang="tr-TR" sz="2400" dirty="0" smtClean="0">
              <a:solidFill>
                <a:schemeClr val="tx1"/>
              </a:solidFill>
              <a:cs typeface="Times New Roman" pitchFamily="18" charset="0"/>
            </a:endParaRPr>
          </a:p>
          <a:p>
            <a:pPr>
              <a:buNone/>
            </a:pPr>
            <a:endParaRPr lang="tr-TR" sz="2400" dirty="0" smtClean="0">
              <a:solidFill>
                <a:schemeClr val="tx1"/>
              </a:solidFill>
              <a:cs typeface="Times New Roman" pitchFamily="18" charset="0"/>
            </a:endParaRPr>
          </a:p>
          <a:p>
            <a:pPr>
              <a:buNone/>
            </a:pPr>
            <a:r>
              <a:rPr lang="tr-TR" sz="2400" dirty="0" smtClean="0">
                <a:solidFill>
                  <a:schemeClr val="tx1"/>
                </a:solidFill>
                <a:cs typeface="Times New Roman" pitchFamily="18" charset="0"/>
              </a:rPr>
              <a:t>Örnekler</a:t>
            </a:r>
          </a:p>
          <a:p>
            <a:r>
              <a:rPr lang="tr-TR" sz="2400" dirty="0" err="1" smtClean="0">
                <a:solidFill>
                  <a:schemeClr val="tx1"/>
                </a:solidFill>
                <a:cs typeface="Times New Roman" pitchFamily="18" charset="0"/>
              </a:rPr>
              <a:t>Metiletilketonperoksit</a:t>
            </a:r>
            <a:endParaRPr lang="tr-TR" sz="2400" dirty="0" smtClean="0">
              <a:solidFill>
                <a:schemeClr val="tx1"/>
              </a:solidFill>
              <a:cs typeface="Times New Roman" pitchFamily="18" charset="0"/>
            </a:endParaRPr>
          </a:p>
          <a:p>
            <a:r>
              <a:rPr lang="tr-TR" sz="2400" dirty="0" err="1" smtClean="0">
                <a:solidFill>
                  <a:schemeClr val="tx1"/>
                </a:solidFill>
                <a:cs typeface="Times New Roman" pitchFamily="18" charset="0"/>
              </a:rPr>
              <a:t>Benzoilperoksit</a:t>
            </a:r>
            <a:endParaRPr lang="tr-TR" sz="2400" dirty="0">
              <a:solidFill>
                <a:schemeClr val="tx1"/>
              </a:solidFill>
              <a:cs typeface="Times New Roman" pitchFamily="18" charset="0"/>
            </a:endParaRPr>
          </a:p>
        </p:txBody>
      </p:sp>
      <p:pic>
        <p:nvPicPr>
          <p:cNvPr id="5" name="Picture 11" descr="flammable ile ilgili görsel sonucu"/>
          <p:cNvPicPr>
            <a:picLocks noChangeAspect="1" noChangeArrowheads="1"/>
          </p:cNvPicPr>
          <p:nvPr/>
        </p:nvPicPr>
        <p:blipFill>
          <a:blip r:embed="rId4" cstate="print"/>
          <a:srcRect/>
          <a:stretch>
            <a:fillRect/>
          </a:stretch>
        </p:blipFill>
        <p:spPr bwMode="auto">
          <a:xfrm>
            <a:off x="210127" y="1772816"/>
            <a:ext cx="2160240" cy="22322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803</TotalTime>
  <Words>2675</Words>
  <Application>Microsoft Office PowerPoint</Application>
  <PresentationFormat>Geniş ekran</PresentationFormat>
  <Paragraphs>382</Paragraphs>
  <Slides>54</Slides>
  <Notes>40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54</vt:i4>
      </vt:variant>
    </vt:vector>
  </HeadingPairs>
  <TitlesOfParts>
    <vt:vector size="63" baseType="lpstr">
      <vt:lpstr>Arial</vt:lpstr>
      <vt:lpstr>Calibri</vt:lpstr>
      <vt:lpstr>Calibri Light</vt:lpstr>
      <vt:lpstr>Times New Roman</vt:lpstr>
      <vt:lpstr>Times#20New#20Roman</vt:lpstr>
      <vt:lpstr>Times#20New#20Roman,Bold</vt:lpstr>
      <vt:lpstr>TimesNewRomanPS-BoldMT</vt:lpstr>
      <vt:lpstr>Wingdings</vt:lpstr>
      <vt:lpstr>Geçmişe bakış</vt:lpstr>
      <vt:lpstr>Maden Mühendisliği Bölümü Laboratuvar Güvenliği Eğitimi</vt:lpstr>
      <vt:lpstr>PowerPoint Sunusu</vt:lpstr>
      <vt:lpstr>KÜRESEL UYUMLU SİSTEM(GHS)   </vt:lpstr>
      <vt:lpstr>GHS</vt:lpstr>
      <vt:lpstr>Zarar Sınıflandırması</vt:lpstr>
      <vt:lpstr>Zarar Sınıflandırılması</vt:lpstr>
      <vt:lpstr>Zarar Sınıflandırılması</vt:lpstr>
      <vt:lpstr>Zarar Sınıflandırılması</vt:lpstr>
      <vt:lpstr>Zarar Sınıflandırılması</vt:lpstr>
      <vt:lpstr>Zarar Sınıflandırılması</vt:lpstr>
      <vt:lpstr>Zarar Sınıflandırılması</vt:lpstr>
      <vt:lpstr>Zarar Sınıflandırılması</vt:lpstr>
      <vt:lpstr>Zarar Sınıflandırılması</vt:lpstr>
      <vt:lpstr>PowerPoint Sunusu</vt:lpstr>
      <vt:lpstr>Zarar Sınıflandırılması</vt:lpstr>
      <vt:lpstr>PowerPoint Sunusu</vt:lpstr>
      <vt:lpstr>Sağlığa Zararlı Maddeler</vt:lpstr>
      <vt:lpstr>Sağlığa Zararlı Maddeler</vt:lpstr>
      <vt:lpstr>Sağlığa Zararlı Maddeler</vt:lpstr>
      <vt:lpstr>Sağlığa Zararlı Maddeler</vt:lpstr>
      <vt:lpstr>Sağlığa Zararlı Maddeler</vt:lpstr>
      <vt:lpstr>Sağlığa Zararlı Maddeler</vt:lpstr>
      <vt:lpstr>Çevresel Zararlar</vt:lpstr>
      <vt:lpstr>GHS Piktogramları ve Zararlar</vt:lpstr>
      <vt:lpstr>GHS Etiketleri</vt:lpstr>
      <vt:lpstr>GHS Etiketleri </vt:lpstr>
      <vt:lpstr>Kimyasal Güvenlik</vt:lpstr>
      <vt:lpstr>PowerPoint Sunusu</vt:lpstr>
      <vt:lpstr>Güvenlik Bilgi Formları(GBF/SDS)</vt:lpstr>
      <vt:lpstr>Güvenlik Bilgi Formları(GBF)</vt:lpstr>
      <vt:lpstr>Güvenlik Bilgi Formları  (GBF)</vt:lpstr>
      <vt:lpstr>Güvenlik Bilgi Formları  (GBF)</vt:lpstr>
      <vt:lpstr>Güvenlik Bilgi Formları  (GBF)</vt:lpstr>
      <vt:lpstr>Güvenlik Bilgi Formları  (GBF)</vt:lpstr>
      <vt:lpstr>Güvenlik Bilgi Formları  (GBF)</vt:lpstr>
      <vt:lpstr>Güvenlik Bilgi Formu (GBF)</vt:lpstr>
      <vt:lpstr>Güvenlik Bilgi Formu (GBF)</vt:lpstr>
      <vt:lpstr>Güvenlik Bilgi Formu (GBF)</vt:lpstr>
      <vt:lpstr>Güvenlik Bilgi Formu (GBF)</vt:lpstr>
      <vt:lpstr>Güvenlik Bilgi Formu (GBF)</vt:lpstr>
      <vt:lpstr>Güvenlik Bilgi Formu (GBF)</vt:lpstr>
      <vt:lpstr>Kimyasalların Depolanması</vt:lpstr>
      <vt:lpstr>Kimyasalların Depolanması</vt:lpstr>
      <vt:lpstr>Maruziyetin Önlenmesi</vt:lpstr>
      <vt:lpstr>Maruziyetin Önlenmesi</vt:lpstr>
      <vt:lpstr>Maruziyetin Önlenmesi</vt:lpstr>
      <vt:lpstr>Maruziyetin Önlenmesi</vt:lpstr>
      <vt:lpstr>Maruziyetin Önlemesi</vt:lpstr>
      <vt:lpstr>PowerPoint Sunusu</vt:lpstr>
      <vt:lpstr>PowerPoint Sunusu</vt:lpstr>
      <vt:lpstr>PowerPoint Sunusu</vt:lpstr>
      <vt:lpstr>Tehlikeli Maddelerin Taşınması</vt:lpstr>
      <vt:lpstr>Kimyasal Güvenlik</vt:lpstr>
      <vt:lpstr>Maden Mühendisliği Bölümü Laboratuvar Güvenliği Eğitimi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hp 6470</dc:creator>
  <cp:lastModifiedBy>Mustafa</cp:lastModifiedBy>
  <cp:revision>77</cp:revision>
  <dcterms:created xsi:type="dcterms:W3CDTF">2019-09-01T15:20:28Z</dcterms:created>
  <dcterms:modified xsi:type="dcterms:W3CDTF">2019-10-10T08:59:07Z</dcterms:modified>
</cp:coreProperties>
</file>